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3" r:id="rId8"/>
    <p:sldId id="266"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C1895-2152-D15E-0D86-E83347316463}" v="283" dt="2020-02-25T18:52:32.932"/>
    <p1510:client id="{04525042-5CCF-A21E-A770-CF5E34365B38}" v="67" dt="2020-02-25T18:38:59.487"/>
    <p1510:client id="{4A60D515-69A2-AB4C-AE05-9BD85503395A}" v="2222" dt="2020-03-01T23:42:04.730"/>
    <p1510:client id="{863DAAF2-CD13-3DF9-C7BA-384F0869C0A6}" v="1328" dt="2020-03-03T01:38:52.249"/>
    <p1510:client id="{A2C412B8-F372-70D7-F63B-2F16961840E6}" v="1201" dt="2020-02-25T21:52:16.147"/>
    <p1510:client id="{C5CA6CD4-1464-B2ED-106A-A03C5B9598E3}" v="1121" dt="2020-02-26T23:02:39.7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5" autoAdjust="0"/>
    <p:restoredTop sz="94660"/>
  </p:normalViewPr>
  <p:slideViewPr>
    <p:cSldViewPr snapToGrid="0">
      <p:cViewPr varScale="1">
        <p:scale>
          <a:sx n="114" d="100"/>
          <a:sy n="114" d="100"/>
        </p:scale>
        <p:origin x="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5/24/22</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5/24/22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5/24/22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5/24/22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5/24/22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5/24/22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5/24/22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5/24/22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5/24/22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5/24/22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5/24/22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5/24/22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5/24/22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5/24/22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5/24/22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5/24/22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5/24/22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5/24/22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1.xml"/><Relationship Id="rId5" Type="http://schemas.openxmlformats.org/officeDocument/2006/relationships/hyperlink" Target="https://www.youtube.com/playlist?list=PL4EDKDaqb5Fan6GQEL7mw5z1PMUS_6htD"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96152" y="-581910"/>
            <a:ext cx="10584422" cy="2766528"/>
          </a:xfrm>
        </p:spPr>
        <p:txBody>
          <a:bodyPr/>
          <a:lstStyle/>
          <a:p>
            <a:r>
              <a:rPr lang="en-US" sz="6600" dirty="0"/>
              <a:t>'Straight </a:t>
            </a:r>
            <a:r>
              <a:rPr lang="en-US" sz="6600" err="1"/>
              <a:t>outta</a:t>
            </a:r>
            <a:r>
              <a:rPr lang="en-US" sz="6600" dirty="0"/>
              <a:t> Compton'</a:t>
            </a:r>
          </a:p>
        </p:txBody>
      </p:sp>
      <p:sp>
        <p:nvSpPr>
          <p:cNvPr id="3" name="Subtitle 2"/>
          <p:cNvSpPr>
            <a:spLocks noGrp="1"/>
          </p:cNvSpPr>
          <p:nvPr>
            <p:ph type="subTitle" idx="1"/>
          </p:nvPr>
        </p:nvSpPr>
        <p:spPr/>
        <p:txBody>
          <a:bodyPr/>
          <a:lstStyle/>
          <a:p>
            <a:r>
              <a:rPr lang="en-US" dirty="0"/>
              <a:t>Hamed </a:t>
            </a:r>
            <a:r>
              <a:rPr lang="en-US" dirty="0" err="1"/>
              <a:t>afastu</a:t>
            </a:r>
            <a:endParaRPr lang="en-US" dirty="0"/>
          </a:p>
        </p:txBody>
      </p:sp>
      <p:sp>
        <p:nvSpPr>
          <p:cNvPr id="4" name="TextBox 3">
            <a:extLst>
              <a:ext uri="{FF2B5EF4-FFF2-40B4-BE49-F238E27FC236}">
                <a16:creationId xmlns:a16="http://schemas.microsoft.com/office/drawing/2014/main" id="{87D0090C-306B-4702-A2C9-CAC72A231401}"/>
              </a:ext>
            </a:extLst>
          </p:cNvPr>
          <p:cNvSpPr txBox="1"/>
          <p:nvPr/>
        </p:nvSpPr>
        <p:spPr>
          <a:xfrm rot="-180000">
            <a:off x="5254621" y="2627213"/>
            <a:ext cx="63514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N.W.A's Influential Album</a:t>
            </a:r>
          </a:p>
        </p:txBody>
      </p:sp>
    </p:spTree>
    <p:extLst>
      <p:ext uri="{BB962C8B-B14F-4D97-AF65-F5344CB8AC3E}">
        <p14:creationId xmlns:p14="http://schemas.microsoft.com/office/powerpoint/2010/main" val="414134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7" name="Rectangle 16">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9" name="Picture 18">
            <a:extLst>
              <a:ext uri="{FF2B5EF4-FFF2-40B4-BE49-F238E27FC236}">
                <a16:creationId xmlns:a16="http://schemas.microsoft.com/office/drawing/2014/main" id="{91AB8A88-A60F-421C-9564-D5A7639EA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1" name="Rectangle 20">
            <a:extLst>
              <a:ext uri="{FF2B5EF4-FFF2-40B4-BE49-F238E27FC236}">
                <a16:creationId xmlns:a16="http://schemas.microsoft.com/office/drawing/2014/main" id="{832D3A04-3120-4CF3-8F9E-6DCF218BA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5" name="Picture 5" descr="A close up of a mans face&#10;&#10;Description generated with high confidence">
            <a:extLst>
              <a:ext uri="{FF2B5EF4-FFF2-40B4-BE49-F238E27FC236}">
                <a16:creationId xmlns:a16="http://schemas.microsoft.com/office/drawing/2014/main" id="{9B8D56BD-D079-4BB4-A8FE-157EBB97A5E9}"/>
              </a:ext>
            </a:extLst>
          </p:cNvPr>
          <p:cNvPicPr>
            <a:picLocks noChangeAspect="1"/>
          </p:cNvPicPr>
          <p:nvPr/>
        </p:nvPicPr>
        <p:blipFill>
          <a:blip r:embed="rId4"/>
          <a:stretch>
            <a:fillRect/>
          </a:stretch>
        </p:blipFill>
        <p:spPr>
          <a:xfrm>
            <a:off x="6584226" y="162518"/>
            <a:ext cx="4677405" cy="4677405"/>
          </a:xfrm>
          <a:prstGeom prst="rect">
            <a:avLst/>
          </a:prstGeom>
          <a:ln>
            <a:noFill/>
          </a:ln>
        </p:spPr>
      </p:pic>
      <p:sp>
        <p:nvSpPr>
          <p:cNvPr id="23" name="Freeform 9">
            <a:extLst>
              <a:ext uri="{FF2B5EF4-FFF2-40B4-BE49-F238E27FC236}">
                <a16:creationId xmlns:a16="http://schemas.microsoft.com/office/drawing/2014/main" id="{98D68143-E11F-49D9-A842-E52CB4364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5" name="Rectangle 24">
            <a:extLst>
              <a:ext uri="{FF2B5EF4-FFF2-40B4-BE49-F238E27FC236}">
                <a16:creationId xmlns:a16="http://schemas.microsoft.com/office/drawing/2014/main" id="{70D81F57-CC57-46AD-86A2-54F697BD5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687B358-AFC1-4254-A8CD-A1B00F512F69}"/>
              </a:ext>
            </a:extLst>
          </p:cNvPr>
          <p:cNvSpPr>
            <a:spLocks noGrp="1"/>
          </p:cNvSpPr>
          <p:nvPr>
            <p:ph type="title"/>
          </p:nvPr>
        </p:nvSpPr>
        <p:spPr>
          <a:xfrm>
            <a:off x="685799" y="690479"/>
            <a:ext cx="4957275" cy="1146825"/>
          </a:xfrm>
        </p:spPr>
        <p:txBody>
          <a:bodyPr vert="horz" lIns="91440" tIns="45720" rIns="91440" bIns="45720" rtlCol="0" anchor="ctr">
            <a:normAutofit/>
          </a:bodyPr>
          <a:lstStyle/>
          <a:p>
            <a:pPr algn="l"/>
            <a:r>
              <a:rPr lang="en-US" sz="4400">
                <a:solidFill>
                  <a:schemeClr val="bg1"/>
                </a:solidFill>
              </a:rPr>
              <a:t>Conclusion</a:t>
            </a:r>
          </a:p>
        </p:txBody>
      </p:sp>
      <p:sp>
        <p:nvSpPr>
          <p:cNvPr id="4" name="TextBox 3">
            <a:extLst>
              <a:ext uri="{FF2B5EF4-FFF2-40B4-BE49-F238E27FC236}">
                <a16:creationId xmlns:a16="http://schemas.microsoft.com/office/drawing/2014/main" id="{B0C5AE22-B142-4CF1-8BC8-4EE44C675269}"/>
              </a:ext>
            </a:extLst>
          </p:cNvPr>
          <p:cNvSpPr txBox="1"/>
          <p:nvPr/>
        </p:nvSpPr>
        <p:spPr>
          <a:xfrm>
            <a:off x="685800" y="2063395"/>
            <a:ext cx="4957273" cy="344610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20000"/>
          </a:bodyPr>
          <a:lstStyle/>
          <a:p>
            <a:pPr defTabSz="914400">
              <a:lnSpc>
                <a:spcPct val="120000"/>
              </a:lnSpc>
              <a:spcAft>
                <a:spcPts val="600"/>
              </a:spcAft>
              <a:buClr>
                <a:schemeClr val="accent1"/>
              </a:buClr>
              <a:buSzPct val="160000"/>
            </a:pPr>
            <a:r>
              <a:rPr lang="en-US" cap="all" dirty="0">
                <a:solidFill>
                  <a:schemeClr val="bg1"/>
                </a:solidFill>
                <a:latin typeface="Times"/>
                <a:cs typeface="Times"/>
              </a:rPr>
              <a:t>In conclusion, 'Straight </a:t>
            </a:r>
            <a:r>
              <a:rPr lang="en-US" cap="all" dirty="0" err="1">
                <a:solidFill>
                  <a:schemeClr val="bg1"/>
                </a:solidFill>
                <a:latin typeface="Times"/>
                <a:cs typeface="Times"/>
              </a:rPr>
              <a:t>Outta</a:t>
            </a:r>
            <a:r>
              <a:rPr lang="en-US" cap="all" dirty="0">
                <a:solidFill>
                  <a:schemeClr val="bg1"/>
                </a:solidFill>
                <a:latin typeface="Times"/>
                <a:cs typeface="Times"/>
              </a:rPr>
              <a:t> Compton' was a historic album that affected 4 decades and counting. The group N.W.A. are known by many people for being an 'OG' in </a:t>
            </a:r>
            <a:r>
              <a:rPr lang="en-US" cap="all" dirty="0" err="1">
                <a:solidFill>
                  <a:schemeClr val="bg1"/>
                </a:solidFill>
                <a:latin typeface="Times"/>
                <a:cs typeface="Times"/>
              </a:rPr>
              <a:t>gangsta</a:t>
            </a:r>
            <a:r>
              <a:rPr lang="en-US" cap="all" dirty="0">
                <a:solidFill>
                  <a:schemeClr val="bg1"/>
                </a:solidFill>
                <a:latin typeface="Times"/>
                <a:cs typeface="Times"/>
              </a:rPr>
              <a:t> rap. The group isn't only known for Hip-Hop classics but making fashion statements as well. They inspired many artists and many artists look up to them.  I watched the movie before listening to the album but I found both very interesting.</a:t>
            </a:r>
          </a:p>
        </p:txBody>
      </p:sp>
      <p:sp>
        <p:nvSpPr>
          <p:cNvPr id="7" name="TextBox 6">
            <a:extLst>
              <a:ext uri="{FF2B5EF4-FFF2-40B4-BE49-F238E27FC236}">
                <a16:creationId xmlns:a16="http://schemas.microsoft.com/office/drawing/2014/main" id="{F03EADCE-2CD0-4FFE-934B-42C0FC3D1A93}"/>
              </a:ext>
            </a:extLst>
          </p:cNvPr>
          <p:cNvSpPr txBox="1"/>
          <p:nvPr/>
        </p:nvSpPr>
        <p:spPr>
          <a:xfrm>
            <a:off x="7554686" y="504371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hlinkClick r:id="rId5"/>
              </a:rPr>
              <a:t>https://www.youtube.com/playlist?list=PL4EDKDaqb5Fan6GQEL7mw5z1PMUS_6htD</a:t>
            </a:r>
            <a:endParaRPr lang="en-US"/>
          </a:p>
        </p:txBody>
      </p:sp>
    </p:spTree>
    <p:extLst>
      <p:ext uri="{BB962C8B-B14F-4D97-AF65-F5344CB8AC3E}">
        <p14:creationId xmlns:p14="http://schemas.microsoft.com/office/powerpoint/2010/main" val="2563608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E55A096-FF57-4536-A19E-05C7BC899F5E}"/>
              </a:ext>
            </a:extLst>
          </p:cNvPr>
          <p:cNvSpPr>
            <a:spLocks noGrp="1"/>
          </p:cNvSpPr>
          <p:nvPr>
            <p:ph type="title"/>
          </p:nvPr>
        </p:nvSpPr>
        <p:spPr>
          <a:xfrm>
            <a:off x="80685" y="170329"/>
            <a:ext cx="6071995" cy="1151965"/>
          </a:xfrm>
        </p:spPr>
        <p:txBody>
          <a:bodyPr vert="horz" lIns="91440" tIns="45720" rIns="91440" bIns="45720" rtlCol="0" anchor="ctr">
            <a:normAutofit fontScale="90000"/>
          </a:bodyPr>
          <a:lstStyle/>
          <a:p>
            <a:r>
              <a:rPr lang="en-US"/>
              <a:t>The decades impacted</a:t>
            </a:r>
          </a:p>
        </p:txBody>
      </p:sp>
      <p:pic>
        <p:nvPicPr>
          <p:cNvPr id="5" name="Picture 5" descr="A group of people posing for the camera&#10;&#10;Description generated with high confidence">
            <a:extLst>
              <a:ext uri="{FF2B5EF4-FFF2-40B4-BE49-F238E27FC236}">
                <a16:creationId xmlns:a16="http://schemas.microsoft.com/office/drawing/2014/main" id="{AFCC9150-E0E4-4D04-964A-59625C776757}"/>
              </a:ext>
            </a:extLst>
          </p:cNvPr>
          <p:cNvPicPr>
            <a:picLocks noGrp="1" noChangeAspect="1"/>
          </p:cNvPicPr>
          <p:nvPr>
            <p:ph sz="quarter" idx="14"/>
          </p:nvPr>
        </p:nvPicPr>
        <p:blipFill rotWithShape="1">
          <a:blip r:embed="rId4"/>
          <a:srcRect t="162" r="-4" b="-4"/>
          <a:stretch/>
        </p:blipFill>
        <p:spPr>
          <a:xfrm>
            <a:off x="6156042" y="168098"/>
            <a:ext cx="5310189" cy="5301586"/>
          </a:xfrm>
          <a:prstGeom prst="rect">
            <a:avLst/>
          </a:prstGeom>
          <a:ln w="57150" cmpd="thinThick">
            <a:solidFill>
              <a:schemeClr val="bg1">
                <a:lumMod val="50000"/>
              </a:schemeClr>
            </a:solidFill>
            <a:miter lim="800000"/>
          </a:ln>
        </p:spPr>
      </p:pic>
      <p:sp>
        <p:nvSpPr>
          <p:cNvPr id="4" name="TextBox 3">
            <a:extLst>
              <a:ext uri="{FF2B5EF4-FFF2-40B4-BE49-F238E27FC236}">
                <a16:creationId xmlns:a16="http://schemas.microsoft.com/office/drawing/2014/main" id="{D322BAF4-2AEC-4BA5-AD3A-83D32057916D}"/>
              </a:ext>
            </a:extLst>
          </p:cNvPr>
          <p:cNvSpPr txBox="1"/>
          <p:nvPr/>
        </p:nvSpPr>
        <p:spPr>
          <a:xfrm>
            <a:off x="398929" y="1491502"/>
            <a:ext cx="55222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You can easily say this album impacted the following decades:</a:t>
            </a:r>
          </a:p>
        </p:txBody>
      </p:sp>
      <p:sp>
        <p:nvSpPr>
          <p:cNvPr id="6" name="TextBox 5">
            <a:extLst>
              <a:ext uri="{FF2B5EF4-FFF2-40B4-BE49-F238E27FC236}">
                <a16:creationId xmlns:a16="http://schemas.microsoft.com/office/drawing/2014/main" id="{0451144C-7153-4C80-B17E-99908A7F2FE2}"/>
              </a:ext>
            </a:extLst>
          </p:cNvPr>
          <p:cNvSpPr txBox="1"/>
          <p:nvPr/>
        </p:nvSpPr>
        <p:spPr>
          <a:xfrm>
            <a:off x="2009775" y="2861422"/>
            <a:ext cx="563991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1980's</a:t>
            </a:r>
          </a:p>
          <a:p>
            <a:pPr marL="285750" indent="-285750">
              <a:buFont typeface="Arial"/>
              <a:buChar char="•"/>
            </a:pPr>
            <a:r>
              <a:rPr lang="en-US" sz="2800" dirty="0"/>
              <a:t>1990's</a:t>
            </a:r>
          </a:p>
          <a:p>
            <a:pPr marL="285750" indent="-285750" algn="l">
              <a:buFont typeface="Arial"/>
              <a:buChar char="•"/>
            </a:pPr>
            <a:r>
              <a:rPr lang="en-US" sz="2800" dirty="0"/>
              <a:t>2000's</a:t>
            </a:r>
          </a:p>
          <a:p>
            <a:pPr marL="285750" indent="-285750">
              <a:buFont typeface="Arial"/>
              <a:buChar char="•"/>
            </a:pPr>
            <a:r>
              <a:rPr lang="en-US" sz="2800" dirty="0"/>
              <a:t>2010's</a:t>
            </a:r>
          </a:p>
        </p:txBody>
      </p:sp>
    </p:spTree>
    <p:extLst>
      <p:ext uri="{BB962C8B-B14F-4D97-AF65-F5344CB8AC3E}">
        <p14:creationId xmlns:p14="http://schemas.microsoft.com/office/powerpoint/2010/main" val="2349191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A0C4-3D36-4525-B54C-F06B0C11DAF2}"/>
              </a:ext>
            </a:extLst>
          </p:cNvPr>
          <p:cNvSpPr>
            <a:spLocks noGrp="1"/>
          </p:cNvSpPr>
          <p:nvPr>
            <p:ph type="title"/>
          </p:nvPr>
        </p:nvSpPr>
        <p:spPr>
          <a:xfrm>
            <a:off x="2224901" y="-286658"/>
            <a:ext cx="7740917" cy="1587823"/>
          </a:xfrm>
        </p:spPr>
        <p:txBody>
          <a:bodyPr/>
          <a:lstStyle/>
          <a:p>
            <a:r>
              <a:rPr lang="en-US" sz="4800" dirty="0" err="1"/>
              <a:t>WHo</a:t>
            </a:r>
            <a:r>
              <a:rPr lang="en-US" sz="4800" dirty="0"/>
              <a:t> is the N.W.A.</a:t>
            </a:r>
          </a:p>
        </p:txBody>
      </p:sp>
      <p:sp>
        <p:nvSpPr>
          <p:cNvPr id="11" name="TextBox 10">
            <a:extLst>
              <a:ext uri="{FF2B5EF4-FFF2-40B4-BE49-F238E27FC236}">
                <a16:creationId xmlns:a16="http://schemas.microsoft.com/office/drawing/2014/main" id="{F5836C64-76F9-4BEB-A505-09AD7162771C}"/>
              </a:ext>
            </a:extLst>
          </p:cNvPr>
          <p:cNvSpPr txBox="1"/>
          <p:nvPr/>
        </p:nvSpPr>
        <p:spPr>
          <a:xfrm>
            <a:off x="6313714" y="1654628"/>
            <a:ext cx="537668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a:cs typeface="Times"/>
              </a:rPr>
              <a:t>The N.W.A. was an American Hip Hop group based from Compton, California. N.W.A. stands for "N****z Wit Attitudes" and were an active group from 1987 to 1991. There small time together still had a massive impact on many Americans to this day. Some may say they are one of the greatest and most influential Hip-</a:t>
            </a:r>
            <a:r>
              <a:rPr lang="en-US" dirty="0">
                <a:solidFill>
                  <a:srgbClr val="000000"/>
                </a:solidFill>
                <a:latin typeface="Times"/>
                <a:cs typeface="Times"/>
              </a:rPr>
              <a:t>Hop</a:t>
            </a:r>
            <a:r>
              <a:rPr lang="en-US" dirty="0">
                <a:latin typeface="Times"/>
                <a:cs typeface="Times"/>
              </a:rPr>
              <a:t> groups ever. They popularized the '</a:t>
            </a:r>
            <a:r>
              <a:rPr lang="en-US" dirty="0" err="1">
                <a:latin typeface="Times"/>
                <a:cs typeface="Times"/>
              </a:rPr>
              <a:t>gangsta</a:t>
            </a:r>
            <a:r>
              <a:rPr lang="en-US" dirty="0">
                <a:latin typeface="Times"/>
                <a:cs typeface="Times"/>
              </a:rPr>
              <a:t> rap' genre. </a:t>
            </a:r>
            <a:r>
              <a:rPr lang="en-US" dirty="0">
                <a:latin typeface="Times"/>
                <a:ea typeface="+mn-lt"/>
                <a:cs typeface="+mn-lt"/>
              </a:rPr>
              <a:t>Ice Cube (O'Shea Jackson), Dr. Dre (Andre Young), Eazy-E (Eric Wright), DJ </a:t>
            </a:r>
            <a:r>
              <a:rPr lang="en-US" dirty="0" err="1">
                <a:latin typeface="Times"/>
                <a:ea typeface="+mn-lt"/>
                <a:cs typeface="+mn-lt"/>
              </a:rPr>
              <a:t>Yella</a:t>
            </a:r>
            <a:r>
              <a:rPr lang="en-US" dirty="0">
                <a:latin typeface="Times"/>
                <a:ea typeface="+mn-lt"/>
                <a:cs typeface="+mn-lt"/>
              </a:rPr>
              <a:t> (Antoine </a:t>
            </a:r>
            <a:r>
              <a:rPr lang="en-US" dirty="0" err="1">
                <a:latin typeface="Times"/>
                <a:ea typeface="+mn-lt"/>
                <a:cs typeface="+mn-lt"/>
              </a:rPr>
              <a:t>Carraby</a:t>
            </a:r>
            <a:r>
              <a:rPr lang="en-US" dirty="0">
                <a:latin typeface="Times"/>
                <a:ea typeface="+mn-lt"/>
                <a:cs typeface="+mn-lt"/>
              </a:rPr>
              <a:t>), and MC Ren (Lorenzo Jerald Patterson), were the original members. Their music was banned on radio stations due to "glorification of drugs and crime". Their songs talked about experiences with racism and experiences with brutal policing. </a:t>
            </a:r>
            <a:endParaRPr lang="en-US" dirty="0">
              <a:latin typeface="Times"/>
              <a:cs typeface="Times"/>
            </a:endParaRPr>
          </a:p>
        </p:txBody>
      </p:sp>
      <p:pic>
        <p:nvPicPr>
          <p:cNvPr id="3" name="Picture 3" descr="A picture containing text, newspaper&#10;&#10;Description generated with very high confidence">
            <a:extLst>
              <a:ext uri="{FF2B5EF4-FFF2-40B4-BE49-F238E27FC236}">
                <a16:creationId xmlns:a16="http://schemas.microsoft.com/office/drawing/2014/main" id="{3B3325DE-20CB-4456-9CAD-33187560FCCD}"/>
              </a:ext>
            </a:extLst>
          </p:cNvPr>
          <p:cNvPicPr>
            <a:picLocks noChangeAspect="1"/>
          </p:cNvPicPr>
          <p:nvPr/>
        </p:nvPicPr>
        <p:blipFill>
          <a:blip r:embed="rId2"/>
          <a:stretch>
            <a:fillRect/>
          </a:stretch>
        </p:blipFill>
        <p:spPr>
          <a:xfrm>
            <a:off x="501890" y="1837152"/>
            <a:ext cx="5374821" cy="3604078"/>
          </a:xfrm>
          <a:prstGeom prst="rect">
            <a:avLst/>
          </a:prstGeom>
        </p:spPr>
      </p:pic>
    </p:spTree>
    <p:extLst>
      <p:ext uri="{BB962C8B-B14F-4D97-AF65-F5344CB8AC3E}">
        <p14:creationId xmlns:p14="http://schemas.microsoft.com/office/powerpoint/2010/main" val="2713726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20A3C-BD33-4BC0-BAA2-683C4F29A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FF51F4B5-F243-485B-AEFF-8A23923327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9" name="Rectangle 18">
              <a:extLst>
                <a:ext uri="{FF2B5EF4-FFF2-40B4-BE49-F238E27FC236}">
                  <a16:creationId xmlns:a16="http://schemas.microsoft.com/office/drawing/2014/main" id="{F6DDD77F-AF4E-4699-83CA-25E67DE025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0" name="Freeform 11">
              <a:extLst>
                <a:ext uri="{FF2B5EF4-FFF2-40B4-BE49-F238E27FC236}">
                  <a16:creationId xmlns:a16="http://schemas.microsoft.com/office/drawing/2014/main" id="{E54D6B7E-A890-4096-B04C-986095FD4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1" name="Rectangle 20">
              <a:extLst>
                <a:ext uri="{FF2B5EF4-FFF2-40B4-BE49-F238E27FC236}">
                  <a16:creationId xmlns:a16="http://schemas.microsoft.com/office/drawing/2014/main" id="{73BABC7B-87BC-419D-A42E-34400A920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FB1AC45A-F9B7-4D03-9EC3-BA0410EE6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photo&#10;&#10;Description generated with very high confidence">
            <a:extLst>
              <a:ext uri="{FF2B5EF4-FFF2-40B4-BE49-F238E27FC236}">
                <a16:creationId xmlns:a16="http://schemas.microsoft.com/office/drawing/2014/main" id="{372796FC-4298-4840-B3FC-3DA66E237E9D}"/>
              </a:ext>
            </a:extLst>
          </p:cNvPr>
          <p:cNvPicPr>
            <a:picLocks noGrp="1" noChangeAspect="1"/>
          </p:cNvPicPr>
          <p:nvPr>
            <p:ph sz="quarter" idx="13"/>
          </p:nvPr>
        </p:nvPicPr>
        <p:blipFill>
          <a:blip r:embed="rId4"/>
          <a:stretch>
            <a:fillRect/>
          </a:stretch>
        </p:blipFill>
        <p:spPr>
          <a:xfrm>
            <a:off x="684048" y="-1"/>
            <a:ext cx="4415792" cy="3980623"/>
          </a:xfrm>
          <a:prstGeom prst="rect">
            <a:avLst/>
          </a:prstGeom>
          <a:ln>
            <a:noFill/>
          </a:ln>
        </p:spPr>
      </p:pic>
      <p:pic>
        <p:nvPicPr>
          <p:cNvPr id="11" name="Picture 11" descr="A close up of text on a black background&#10;&#10;Description generated with very high confidence">
            <a:extLst>
              <a:ext uri="{FF2B5EF4-FFF2-40B4-BE49-F238E27FC236}">
                <a16:creationId xmlns:a16="http://schemas.microsoft.com/office/drawing/2014/main" id="{DD343042-231F-43E7-8DCC-D276C03C325A}"/>
              </a:ext>
            </a:extLst>
          </p:cNvPr>
          <p:cNvPicPr>
            <a:picLocks noChangeAspect="1"/>
          </p:cNvPicPr>
          <p:nvPr/>
        </p:nvPicPr>
        <p:blipFill>
          <a:blip r:embed="rId5"/>
          <a:stretch>
            <a:fillRect/>
          </a:stretch>
        </p:blipFill>
        <p:spPr>
          <a:xfrm>
            <a:off x="6307231" y="0"/>
            <a:ext cx="4995013" cy="3980622"/>
          </a:xfrm>
          <a:prstGeom prst="rect">
            <a:avLst/>
          </a:prstGeom>
          <a:ln>
            <a:noFill/>
          </a:ln>
        </p:spPr>
      </p:pic>
      <p:sp>
        <p:nvSpPr>
          <p:cNvPr id="25" name="Rectangle 24">
            <a:extLst>
              <a:ext uri="{FF2B5EF4-FFF2-40B4-BE49-F238E27FC236}">
                <a16:creationId xmlns:a16="http://schemas.microsoft.com/office/drawing/2014/main" id="{9851FC3B-CE9A-4567-83E2-E185C75C4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AB4C2E5-BA27-439D-9C85-DB10DCFAAAF3}"/>
              </a:ext>
            </a:extLst>
          </p:cNvPr>
          <p:cNvSpPr>
            <a:spLocks noGrp="1"/>
          </p:cNvSpPr>
          <p:nvPr>
            <p:ph type="title"/>
          </p:nvPr>
        </p:nvSpPr>
        <p:spPr>
          <a:xfrm>
            <a:off x="685801" y="4267829"/>
            <a:ext cx="3373149" cy="1608035"/>
          </a:xfrm>
        </p:spPr>
        <p:txBody>
          <a:bodyPr vert="horz" lIns="91440" tIns="45720" rIns="91440" bIns="45720" rtlCol="0" anchor="ctr">
            <a:normAutofit/>
          </a:bodyPr>
          <a:lstStyle/>
          <a:p>
            <a:pPr algn="l"/>
            <a:r>
              <a:rPr lang="en-US" sz="3700">
                <a:solidFill>
                  <a:schemeClr val="bg1"/>
                </a:solidFill>
              </a:rPr>
              <a:t>Straight outta compton</a:t>
            </a:r>
          </a:p>
        </p:txBody>
      </p:sp>
      <p:sp>
        <p:nvSpPr>
          <p:cNvPr id="7" name="TextBox 6">
            <a:extLst>
              <a:ext uri="{FF2B5EF4-FFF2-40B4-BE49-F238E27FC236}">
                <a16:creationId xmlns:a16="http://schemas.microsoft.com/office/drawing/2014/main" id="{5BB7663A-B054-42D9-9A0C-EDAF010EEA97}"/>
              </a:ext>
            </a:extLst>
          </p:cNvPr>
          <p:cNvSpPr txBox="1"/>
          <p:nvPr/>
        </p:nvSpPr>
        <p:spPr>
          <a:xfrm>
            <a:off x="4634682" y="4267829"/>
            <a:ext cx="6635805" cy="160803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defTabSz="914400">
              <a:lnSpc>
                <a:spcPct val="110000"/>
              </a:lnSpc>
              <a:spcAft>
                <a:spcPts val="600"/>
              </a:spcAft>
              <a:buClr>
                <a:schemeClr val="accent1"/>
              </a:buClr>
              <a:buSzPct val="160000"/>
              <a:buFont typeface="Arial" panose="020B0604020202020204" pitchFamily="34" charset="0"/>
              <a:buChar char="•"/>
            </a:pPr>
            <a:r>
              <a:rPr lang="en-US" sz="1700" cap="all">
                <a:solidFill>
                  <a:schemeClr val="bg1"/>
                </a:solidFill>
              </a:rPr>
              <a:t>The album 'Straight Outta Compton' was released on August 8, 1988. It was the debut album for the group N.W.A. It was considered a pioneer for 'gangsta rap' due to the graphic profanity. 'Straight Outta Compton' peaked at #37 on billboard and #9 on Billboard Top Soul LPs. Also sold over 3 million copies to this date.</a:t>
            </a:r>
          </a:p>
        </p:txBody>
      </p:sp>
      <p:sp>
        <p:nvSpPr>
          <p:cNvPr id="3" name="TextBox 2">
            <a:extLst>
              <a:ext uri="{FF2B5EF4-FFF2-40B4-BE49-F238E27FC236}">
                <a16:creationId xmlns:a16="http://schemas.microsoft.com/office/drawing/2014/main" id="{06806CC6-A296-46AD-B5ED-35873A481193}"/>
              </a:ext>
            </a:extLst>
          </p:cNvPr>
          <p:cNvSpPr txBox="1"/>
          <p:nvPr/>
        </p:nvSpPr>
        <p:spPr>
          <a:xfrm>
            <a:off x="4724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293843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395B-3EDB-4057-966B-95C88193952D}"/>
              </a:ext>
            </a:extLst>
          </p:cNvPr>
          <p:cNvSpPr>
            <a:spLocks noGrp="1"/>
          </p:cNvSpPr>
          <p:nvPr>
            <p:ph type="title"/>
          </p:nvPr>
        </p:nvSpPr>
        <p:spPr/>
        <p:txBody>
          <a:bodyPr/>
          <a:lstStyle/>
          <a:p>
            <a:r>
              <a:rPr lang="en-US" dirty="0"/>
              <a:t>Impact in different decades</a:t>
            </a:r>
          </a:p>
        </p:txBody>
      </p:sp>
      <p:pic>
        <p:nvPicPr>
          <p:cNvPr id="5" name="Picture 5" descr="A group of people standing in a parking lot&#10;&#10;Description generated with very high confidence">
            <a:extLst>
              <a:ext uri="{FF2B5EF4-FFF2-40B4-BE49-F238E27FC236}">
                <a16:creationId xmlns:a16="http://schemas.microsoft.com/office/drawing/2014/main" id="{3FF5F679-9220-417C-AF6B-8F125DFB93D5}"/>
              </a:ext>
            </a:extLst>
          </p:cNvPr>
          <p:cNvPicPr>
            <a:picLocks noGrp="1" noChangeAspect="1"/>
          </p:cNvPicPr>
          <p:nvPr>
            <p:ph sz="quarter" idx="13"/>
          </p:nvPr>
        </p:nvPicPr>
        <p:blipFill>
          <a:blip r:embed="rId2"/>
          <a:stretch>
            <a:fillRect/>
          </a:stretch>
        </p:blipFill>
        <p:spPr>
          <a:xfrm>
            <a:off x="372035" y="2064914"/>
            <a:ext cx="4283170" cy="3171973"/>
          </a:xfrm>
        </p:spPr>
      </p:pic>
      <p:sp>
        <p:nvSpPr>
          <p:cNvPr id="7" name="TextBox 6">
            <a:extLst>
              <a:ext uri="{FF2B5EF4-FFF2-40B4-BE49-F238E27FC236}">
                <a16:creationId xmlns:a16="http://schemas.microsoft.com/office/drawing/2014/main" id="{6C0CA6D5-B1B9-4DBE-9B8D-A4BDF3B680B0}"/>
              </a:ext>
            </a:extLst>
          </p:cNvPr>
          <p:cNvSpPr txBox="1"/>
          <p:nvPr/>
        </p:nvSpPr>
        <p:spPr>
          <a:xfrm>
            <a:off x="4735689" y="1842508"/>
            <a:ext cx="673462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a:cs typeface="Times"/>
              </a:rPr>
              <a:t>The impact 'Straight </a:t>
            </a:r>
            <a:r>
              <a:rPr lang="en-US" dirty="0" err="1">
                <a:latin typeface="Times"/>
                <a:cs typeface="Times"/>
              </a:rPr>
              <a:t>Outta</a:t>
            </a:r>
            <a:r>
              <a:rPr lang="en-US" dirty="0">
                <a:latin typeface="Times"/>
                <a:cs typeface="Times"/>
              </a:rPr>
              <a:t> Compton' had on the 80s was a "seismic shift" in the hip-hop world according to the Los Angeles Times. At the time Compton, California was a center of drugs, gangs, poverty and unemployment. The Hip Hop groups music was based on the conditions and how they were treated in Compton. Right as the album came out it attracted hate from big platforms such as MTV, critcs and Radio stations. People didn’t see past the vulgar language and politicians targeted them as negative influences. The groups emergence in the late 80's provided a bang to the rap industry and were a group similar to 'Public Enemy' who also made pro-Black music. The song 'F**k </a:t>
            </a:r>
            <a:r>
              <a:rPr lang="en-US" dirty="0" err="1">
                <a:latin typeface="Times"/>
                <a:cs typeface="Times"/>
              </a:rPr>
              <a:t>tha</a:t>
            </a:r>
            <a:r>
              <a:rPr lang="en-US" dirty="0">
                <a:latin typeface="Times"/>
                <a:cs typeface="Times"/>
              </a:rPr>
              <a:t> Police' is still used till this day after the spike in police related shootings of African Americans. This song is used in protests and neighborhoods that aren't so friendly to cops.</a:t>
            </a:r>
          </a:p>
        </p:txBody>
      </p:sp>
    </p:spTree>
    <p:extLst>
      <p:ext uri="{BB962C8B-B14F-4D97-AF65-F5344CB8AC3E}">
        <p14:creationId xmlns:p14="http://schemas.microsoft.com/office/powerpoint/2010/main" val="123516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CEE4-2AEE-4FCB-A85C-24F786AF8BBD}"/>
              </a:ext>
            </a:extLst>
          </p:cNvPr>
          <p:cNvSpPr>
            <a:spLocks noGrp="1"/>
          </p:cNvSpPr>
          <p:nvPr>
            <p:ph type="title"/>
          </p:nvPr>
        </p:nvSpPr>
        <p:spPr>
          <a:xfrm>
            <a:off x="5475515" y="293914"/>
            <a:ext cx="10396882" cy="1158140"/>
          </a:xfrm>
        </p:spPr>
        <p:txBody>
          <a:bodyPr/>
          <a:lstStyle/>
          <a:p>
            <a:r>
              <a:rPr lang="en-US"/>
              <a:t>CLothing INfluence</a:t>
            </a:r>
          </a:p>
        </p:txBody>
      </p:sp>
      <p:pic>
        <p:nvPicPr>
          <p:cNvPr id="4" name="Picture 5" descr="A picture containing shirt&#10;&#10;Description generated with very high confidence">
            <a:extLst>
              <a:ext uri="{FF2B5EF4-FFF2-40B4-BE49-F238E27FC236}">
                <a16:creationId xmlns:a16="http://schemas.microsoft.com/office/drawing/2014/main" id="{A24EA360-3201-4C3C-9D9B-A4F5121BA181}"/>
              </a:ext>
            </a:extLst>
          </p:cNvPr>
          <p:cNvPicPr>
            <a:picLocks noGrp="1" noChangeAspect="1"/>
          </p:cNvPicPr>
          <p:nvPr>
            <p:ph sz="quarter" idx="13"/>
          </p:nvPr>
        </p:nvPicPr>
        <p:blipFill>
          <a:blip r:embed="rId2"/>
          <a:stretch>
            <a:fillRect/>
          </a:stretch>
        </p:blipFill>
        <p:spPr>
          <a:xfrm>
            <a:off x="202793" y="168033"/>
            <a:ext cx="3467553" cy="2869292"/>
          </a:xfrm>
        </p:spPr>
      </p:pic>
      <p:sp>
        <p:nvSpPr>
          <p:cNvPr id="5" name="TextBox 4">
            <a:extLst>
              <a:ext uri="{FF2B5EF4-FFF2-40B4-BE49-F238E27FC236}">
                <a16:creationId xmlns:a16="http://schemas.microsoft.com/office/drawing/2014/main" id="{7A749A1B-78B3-4C7D-8925-680536D13173}"/>
              </a:ext>
            </a:extLst>
          </p:cNvPr>
          <p:cNvSpPr txBox="1"/>
          <p:nvPr/>
        </p:nvSpPr>
        <p:spPr>
          <a:xfrm>
            <a:off x="6292904" y="1715673"/>
            <a:ext cx="539899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movie 'Straight Outta Compton' had a scene where one of the members, DJ Yella, is reprimanded by Eazy-E for wearing a yellow vest. NWA mad sure they wore their cities football colors. The LA Raiders team colors are black, siver and white. NWA made sure to wear their teams colors to show the anger of young black males against the negative things going on in their communities. The N.W.A. were also known for their bomber jackets which started a fashion trend at the </a:t>
            </a:r>
            <a:r>
              <a:rPr lang="en-US"/>
              <a:t>time. They came out with their own bomber jackets as merchandise. The bomber jacket </a:t>
            </a:r>
            <a:r>
              <a:rPr lang="en-US" dirty="0"/>
              <a:t>was brought back in the 2010's as a fashion trend again. </a:t>
            </a:r>
          </a:p>
        </p:txBody>
      </p:sp>
      <p:pic>
        <p:nvPicPr>
          <p:cNvPr id="7" name="Picture 7" descr="A group of people posing for the camera&#10;&#10;Description generated with very high confidence">
            <a:extLst>
              <a:ext uri="{FF2B5EF4-FFF2-40B4-BE49-F238E27FC236}">
                <a16:creationId xmlns:a16="http://schemas.microsoft.com/office/drawing/2014/main" id="{173F92D7-3187-42F5-A6BE-93F36ACE98AD}"/>
              </a:ext>
            </a:extLst>
          </p:cNvPr>
          <p:cNvPicPr>
            <a:picLocks noChangeAspect="1"/>
          </p:cNvPicPr>
          <p:nvPr/>
        </p:nvPicPr>
        <p:blipFill>
          <a:blip r:embed="rId3"/>
          <a:stretch>
            <a:fillRect/>
          </a:stretch>
        </p:blipFill>
        <p:spPr>
          <a:xfrm>
            <a:off x="2382839" y="2531610"/>
            <a:ext cx="3478439" cy="3108325"/>
          </a:xfrm>
          <a:prstGeom prst="rect">
            <a:avLst/>
          </a:prstGeom>
        </p:spPr>
      </p:pic>
    </p:spTree>
    <p:extLst>
      <p:ext uri="{BB962C8B-B14F-4D97-AF65-F5344CB8AC3E}">
        <p14:creationId xmlns:p14="http://schemas.microsoft.com/office/powerpoint/2010/main" val="3958617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8D71-F97E-436B-9671-1EF3CBA26BB7}"/>
              </a:ext>
            </a:extLst>
          </p:cNvPr>
          <p:cNvSpPr>
            <a:spLocks noGrp="1"/>
          </p:cNvSpPr>
          <p:nvPr>
            <p:ph type="title"/>
          </p:nvPr>
        </p:nvSpPr>
        <p:spPr>
          <a:xfrm>
            <a:off x="1332271" y="-61686"/>
            <a:ext cx="9112517" cy="1319310"/>
          </a:xfrm>
        </p:spPr>
        <p:txBody>
          <a:bodyPr/>
          <a:lstStyle/>
          <a:p>
            <a:r>
              <a:rPr lang="en-US"/>
              <a:t>Artists inspired by the N.W.A.</a:t>
            </a:r>
          </a:p>
        </p:txBody>
      </p:sp>
      <p:sp>
        <p:nvSpPr>
          <p:cNvPr id="5" name="TextBox 4">
            <a:extLst>
              <a:ext uri="{FF2B5EF4-FFF2-40B4-BE49-F238E27FC236}">
                <a16:creationId xmlns:a16="http://schemas.microsoft.com/office/drawing/2014/main" id="{B6FA62F9-6714-4177-9735-103C6D77D790}"/>
              </a:ext>
            </a:extLst>
          </p:cNvPr>
          <p:cNvSpPr txBox="1"/>
          <p:nvPr/>
        </p:nvSpPr>
        <p:spPr>
          <a:xfrm>
            <a:off x="696686" y="1553029"/>
            <a:ext cx="534851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latin typeface="Times"/>
                <a:cs typeface="Times"/>
              </a:rPr>
              <a:t>DJ Quik lifted a sample from </a:t>
            </a:r>
            <a:r>
              <a:rPr lang="en-US">
                <a:latin typeface="Times"/>
                <a:ea typeface="+mn-lt"/>
                <a:cs typeface="Times"/>
              </a:rPr>
              <a:t>"Compton's in the House (Remix)" for  his song "Born and Raised in Compton." Being DJ Quik's debut album this song helped elevate his album to platinum status.</a:t>
            </a:r>
            <a:endParaRPr lang="en-US">
              <a:ea typeface="+mn-lt"/>
              <a:cs typeface="Times"/>
            </a:endParaRPr>
          </a:p>
          <a:p>
            <a:pPr marL="285750" indent="-285750">
              <a:buFont typeface="Arial,Sans-Serif"/>
              <a:buChar char="•"/>
            </a:pPr>
            <a:r>
              <a:rPr lang="en-US">
                <a:latin typeface="Times"/>
                <a:cs typeface="Times"/>
              </a:rPr>
              <a:t>Another song DJ Quik made was "8 Ball" which was very similar to Eazy E's solo on the album. This song paid homage to N.W.A.'s first album.</a:t>
            </a:r>
            <a:endParaRPr lang="en-US">
              <a:ea typeface="+mn-lt"/>
              <a:cs typeface="+mn-lt"/>
            </a:endParaRPr>
          </a:p>
          <a:p>
            <a:pPr marL="285750" indent="-285750">
              <a:buFont typeface="Arial,Sans-Serif"/>
              <a:buChar char="•"/>
            </a:pPr>
            <a:r>
              <a:rPr lang="en-US">
                <a:latin typeface="Times"/>
                <a:ea typeface="+mn-lt"/>
                <a:cs typeface="Times"/>
              </a:rPr>
              <a:t>"Straight Outta Locash," was a song in the film 'CB4' which starred Chris Rock. This song was a hilarious cover of the original song "Straight Outta Compton."</a:t>
            </a:r>
            <a:endParaRPr lang="en-US">
              <a:ea typeface="+mn-lt"/>
              <a:cs typeface="Times"/>
            </a:endParaRPr>
          </a:p>
          <a:p>
            <a:pPr marL="285750" indent="-285750">
              <a:buFont typeface="Arial,Sans-Serif"/>
              <a:buChar char="•"/>
            </a:pPr>
            <a:r>
              <a:rPr lang="en-US">
                <a:latin typeface="Times"/>
                <a:ea typeface="+mn-lt"/>
                <a:cs typeface="Times"/>
              </a:rPr>
              <a:t> Ice Cube made the song "Good Cop Bad Cop," which included a sample of N.W.A's controversial Straight Outta Compton track "F**k tha Police."</a:t>
            </a:r>
            <a:endParaRPr lang="en-US">
              <a:cs typeface="Times"/>
            </a:endParaRPr>
          </a:p>
          <a:p>
            <a:endParaRPr lang="en-US" dirty="0"/>
          </a:p>
          <a:p>
            <a:pPr marL="285750" indent="-285750">
              <a:buFont typeface="Arial"/>
              <a:buChar char="•"/>
            </a:pPr>
            <a:endParaRPr lang="en-US" dirty="0"/>
          </a:p>
          <a:p>
            <a:endParaRPr lang="en-US" dirty="0"/>
          </a:p>
        </p:txBody>
      </p:sp>
      <p:sp>
        <p:nvSpPr>
          <p:cNvPr id="6" name="TextBox 5">
            <a:extLst>
              <a:ext uri="{FF2B5EF4-FFF2-40B4-BE49-F238E27FC236}">
                <a16:creationId xmlns:a16="http://schemas.microsoft.com/office/drawing/2014/main" id="{7B8628A0-B4E3-4820-A214-4F4DF82A905A}"/>
              </a:ext>
            </a:extLst>
          </p:cNvPr>
          <p:cNvSpPr txBox="1"/>
          <p:nvPr/>
        </p:nvSpPr>
        <p:spPr>
          <a:xfrm>
            <a:off x="6045200" y="1553028"/>
            <a:ext cx="540657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Times"/>
                <a:cs typeface="Times"/>
              </a:rPr>
              <a:t>"Dopeman" was a song by Pusha T and Nicki Minaj which connected Compton and Queens. This song was a soul produced version of N.W.A.'s song "Dopeman (Remix)."</a:t>
            </a:r>
          </a:p>
          <a:p>
            <a:pPr marL="285750" indent="-285750">
              <a:buFont typeface="Arial"/>
              <a:buChar char="•"/>
            </a:pPr>
            <a:r>
              <a:rPr lang="en-US">
                <a:latin typeface="Times"/>
                <a:ea typeface="+mn-lt"/>
                <a:cs typeface="+mn-lt"/>
              </a:rPr>
              <a:t>"No More Fun and Games," was a single on the multi-platinum album, The Documentary by 'The Game' which featured a sample of the N.W.A track "Gangsta Gangsta," and said the influence of Straight Outta Compton on his album. </a:t>
            </a:r>
            <a:endParaRPr lang="en-US">
              <a:latin typeface="Times"/>
              <a:ea typeface="+mn-lt"/>
              <a:cs typeface="Times"/>
            </a:endParaRPr>
          </a:p>
          <a:p>
            <a:pPr marL="285750" indent="-285750">
              <a:buFont typeface="Arial"/>
              <a:buChar char="•"/>
            </a:pPr>
            <a:r>
              <a:rPr lang="en-US">
                <a:latin typeface="Times"/>
                <a:cs typeface="Times"/>
              </a:rPr>
              <a:t>Scarface released "I Ain't The One" which included a sample from N.W.A. Many of his songs have included samples from Straight Outta Compton in his career. </a:t>
            </a:r>
          </a:p>
          <a:p>
            <a:endParaRPr lang="en-US" dirty="0">
              <a:latin typeface="Times"/>
              <a:ea typeface="+mn-lt"/>
              <a:cs typeface="Times"/>
            </a:endParaRPr>
          </a:p>
          <a:p>
            <a:pPr marL="285750" indent="-285750">
              <a:buFont typeface="Arial"/>
              <a:buChar char="•"/>
            </a:pPr>
            <a:endParaRPr lang="en-US" dirty="0">
              <a:latin typeface="Times"/>
              <a:cs typeface="Times"/>
            </a:endParaRPr>
          </a:p>
          <a:p>
            <a:endParaRPr lang="en-US" dirty="0"/>
          </a:p>
          <a:p>
            <a:pPr marL="285750" indent="-285750">
              <a:buFont typeface="Arial"/>
              <a:buChar char="•"/>
            </a:pPr>
            <a:endParaRPr lang="en-US" dirty="0"/>
          </a:p>
          <a:p>
            <a:endParaRPr lang="en-US" dirty="0"/>
          </a:p>
        </p:txBody>
      </p:sp>
    </p:spTree>
    <p:extLst>
      <p:ext uri="{BB962C8B-B14F-4D97-AF65-F5344CB8AC3E}">
        <p14:creationId xmlns:p14="http://schemas.microsoft.com/office/powerpoint/2010/main" val="55139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AA9A-4748-4BEE-9300-4670F34CE8CF}"/>
              </a:ext>
            </a:extLst>
          </p:cNvPr>
          <p:cNvSpPr>
            <a:spLocks noGrp="1"/>
          </p:cNvSpPr>
          <p:nvPr>
            <p:ph type="title"/>
          </p:nvPr>
        </p:nvSpPr>
        <p:spPr/>
        <p:txBody>
          <a:bodyPr>
            <a:normAutofit fontScale="90000"/>
          </a:bodyPr>
          <a:lstStyle/>
          <a:p>
            <a:r>
              <a:rPr lang="en-US"/>
              <a:t>More Artists inspired by 'Straight outta compton'</a:t>
            </a:r>
          </a:p>
        </p:txBody>
      </p:sp>
      <p:sp>
        <p:nvSpPr>
          <p:cNvPr id="4" name="TextBox 3">
            <a:extLst>
              <a:ext uri="{FF2B5EF4-FFF2-40B4-BE49-F238E27FC236}">
                <a16:creationId xmlns:a16="http://schemas.microsoft.com/office/drawing/2014/main" id="{761AF9DE-3F98-47B9-8DF4-997E04620819}"/>
              </a:ext>
            </a:extLst>
          </p:cNvPr>
          <p:cNvSpPr txBox="1"/>
          <p:nvPr/>
        </p:nvSpPr>
        <p:spPr>
          <a:xfrm>
            <a:off x="689429" y="2409372"/>
            <a:ext cx="1030514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Times"/>
                <a:cs typeface="Times"/>
              </a:rPr>
              <a:t>Terror Squad trio's version of "Quiet on Tha Set" was an alternate instrumental to the original. This was released on the 10th anniversary of the album's release.</a:t>
            </a:r>
          </a:p>
          <a:p>
            <a:pPr marL="285750" indent="-285750">
              <a:buFont typeface="Arial"/>
              <a:buChar char="•"/>
            </a:pPr>
            <a:r>
              <a:rPr lang="en-US">
                <a:latin typeface="Times"/>
                <a:ea typeface="+mn-lt"/>
                <a:cs typeface="+mn-lt"/>
              </a:rPr>
              <a:t>Rage Against The Machine's cover of "Fuck Tha Police" was released as a free 7" record exclusively for members of their fan club. This song showed the impact of 'Straight Outta Compton' not just only hip-hop but rock and pop.</a:t>
            </a:r>
          </a:p>
          <a:p>
            <a:pPr marL="285750" indent="-285750">
              <a:buFont typeface="Arial"/>
              <a:buChar char="•"/>
            </a:pPr>
            <a:r>
              <a:rPr lang="en-US">
                <a:latin typeface="Times"/>
                <a:cs typeface="Times"/>
              </a:rPr>
              <a:t>After being signed to Eazy E's Ruthless Records, </a:t>
            </a:r>
            <a:r>
              <a:rPr lang="en-US">
                <a:latin typeface="Times"/>
                <a:ea typeface="+mn-lt"/>
                <a:cs typeface="+mn-lt"/>
              </a:rPr>
              <a:t>Bone Thugs-N-Harmony came out with a rendition of "Fuck tha Police," a melodic take on the original. </a:t>
            </a:r>
            <a:endParaRPr lang="en-US" dirty="0">
              <a:latin typeface="Times"/>
              <a:cs typeface="Times"/>
            </a:endParaRPr>
          </a:p>
        </p:txBody>
      </p:sp>
    </p:spTree>
    <p:extLst>
      <p:ext uri="{BB962C8B-B14F-4D97-AF65-F5344CB8AC3E}">
        <p14:creationId xmlns:p14="http://schemas.microsoft.com/office/powerpoint/2010/main" val="25603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278A-C1B9-4E1B-8C08-33653B100B6F}"/>
              </a:ext>
            </a:extLst>
          </p:cNvPr>
          <p:cNvSpPr>
            <a:spLocks noGrp="1"/>
          </p:cNvSpPr>
          <p:nvPr>
            <p:ph type="title"/>
          </p:nvPr>
        </p:nvSpPr>
        <p:spPr>
          <a:xfrm>
            <a:off x="887506" y="495300"/>
            <a:ext cx="6345302" cy="712164"/>
          </a:xfrm>
        </p:spPr>
        <p:txBody>
          <a:bodyPr/>
          <a:lstStyle/>
          <a:p>
            <a:r>
              <a:rPr lang="en-US"/>
              <a:t>The movie</a:t>
            </a:r>
          </a:p>
        </p:txBody>
      </p:sp>
      <p:pic>
        <p:nvPicPr>
          <p:cNvPr id="5" name="Picture 5" descr="A group of men posing for a picture&#10;&#10;Description generated with high confidence">
            <a:extLst>
              <a:ext uri="{FF2B5EF4-FFF2-40B4-BE49-F238E27FC236}">
                <a16:creationId xmlns:a16="http://schemas.microsoft.com/office/drawing/2014/main" id="{B8A0F0E3-AE3A-48AF-8D7C-59CC0BC1A885}"/>
              </a:ext>
            </a:extLst>
          </p:cNvPr>
          <p:cNvPicPr>
            <a:picLocks noGrp="1" noChangeAspect="1"/>
          </p:cNvPicPr>
          <p:nvPr>
            <p:ph type="pic" idx="1"/>
          </p:nvPr>
        </p:nvPicPr>
        <p:blipFill rotWithShape="1">
          <a:blip r:embed="rId2"/>
          <a:srcRect t="3022" b="3022"/>
          <a:stretch/>
        </p:blipFill>
        <p:spPr>
          <a:xfrm>
            <a:off x="7859438" y="261257"/>
            <a:ext cx="3381022" cy="5071533"/>
          </a:xfrm>
        </p:spPr>
      </p:pic>
      <p:sp>
        <p:nvSpPr>
          <p:cNvPr id="10" name="TextBox 9">
            <a:extLst>
              <a:ext uri="{FF2B5EF4-FFF2-40B4-BE49-F238E27FC236}">
                <a16:creationId xmlns:a16="http://schemas.microsoft.com/office/drawing/2014/main" id="{318B8421-BA4E-48D8-9898-AE52FDCD6B64}"/>
              </a:ext>
            </a:extLst>
          </p:cNvPr>
          <p:cNvSpPr txBox="1"/>
          <p:nvPr/>
        </p:nvSpPr>
        <p:spPr>
          <a:xfrm>
            <a:off x="687481" y="1365437"/>
            <a:ext cx="675490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a:cs typeface="Times"/>
              </a:rPr>
              <a:t>The movie 'Straight </a:t>
            </a:r>
            <a:r>
              <a:rPr lang="en-US" dirty="0" err="1">
                <a:latin typeface="Times"/>
                <a:cs typeface="Times"/>
              </a:rPr>
              <a:t>Outta</a:t>
            </a:r>
            <a:r>
              <a:rPr lang="en-US" dirty="0">
                <a:latin typeface="Times"/>
                <a:cs typeface="Times"/>
              </a:rPr>
              <a:t> Compton' came out on August 14, 2015. This movie accurately dictates the transformation of the group over many years. Even though some scenes are changed for plot in the movie, the film did a great job of telling their story. The film made $200 million on a $50 million budget. The movie also shows the impact the album had on many generations and decades. The group faced many problems on their way to stardom and the film shows all the problems and how they formed. The movie came out with a soundtrack that had music from N.W.A. and topped charts. Dr. Dre was inspired to come out with an album that was no. 2 on Billboard's top 200 list a week before the movie came out. 'Straight </a:t>
            </a:r>
            <a:r>
              <a:rPr lang="en-US" dirty="0" err="1">
                <a:latin typeface="Times"/>
                <a:cs typeface="Times"/>
              </a:rPr>
              <a:t>Outta</a:t>
            </a:r>
            <a:r>
              <a:rPr lang="en-US" dirty="0">
                <a:latin typeface="Times"/>
                <a:cs typeface="Times"/>
              </a:rPr>
              <a:t> Compton' was</a:t>
            </a:r>
            <a:r>
              <a:rPr lang="en-US" dirty="0">
                <a:latin typeface="Times"/>
                <a:ea typeface="+mn-lt"/>
                <a:cs typeface="Times"/>
              </a:rPr>
              <a:t> chosen by National Board of Review as one of the top ten films of 2015 and was nominated for the Academy Award for Best Original Screenplay.</a:t>
            </a:r>
            <a:endParaRPr lang="en-US" dirty="0">
              <a:cs typeface="Times"/>
            </a:endParaRPr>
          </a:p>
        </p:txBody>
      </p:sp>
    </p:spTree>
    <p:extLst>
      <p:ext uri="{BB962C8B-B14F-4D97-AF65-F5344CB8AC3E}">
        <p14:creationId xmlns:p14="http://schemas.microsoft.com/office/powerpoint/2010/main" val="199181934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Main Event</Template>
  <TotalTime>2</TotalTime>
  <Words>1236</Words>
  <Application>Microsoft Macintosh PowerPoint</Application>
  <PresentationFormat>Widescreen</PresentationFormat>
  <Paragraphs>38</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Arial,Sans-Serif</vt:lpstr>
      <vt:lpstr>Impact</vt:lpstr>
      <vt:lpstr>Times</vt:lpstr>
      <vt:lpstr>Main Event</vt:lpstr>
      <vt:lpstr>'Straight outta Compton'</vt:lpstr>
      <vt:lpstr>The decades impacted</vt:lpstr>
      <vt:lpstr>WHo is the N.W.A.</vt:lpstr>
      <vt:lpstr>Straight outta compton</vt:lpstr>
      <vt:lpstr>Impact in different decades</vt:lpstr>
      <vt:lpstr>CLothing INfluence</vt:lpstr>
      <vt:lpstr>Artists inspired by the N.W.A.</vt:lpstr>
      <vt:lpstr>More Artists inspired by 'Straight outta compton'</vt:lpstr>
      <vt:lpstr>The movie</vt:lpstr>
      <vt:lpstr>Conclusion</vt:lpstr>
    </vt:vector>
  </TitlesOfParts>
  <Manager/>
  <Company/>
  <LinksUpToDate>false</LinksUpToDate>
  <SharedDoc>false</SharedDoc>
  <HyperlinkBase>https://wac.colostate.edu/books/practice/amplifying</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Hamed Afastu, “‘Straight Outta Compton’: N.W.A.'s Influential Album”</dc:title>
  <dc:subject/>
  <dc:creator>Todd Craig</dc:creator>
  <cp:keywords/>
  <dc:description/>
  <cp:lastModifiedBy>Faris, Michael</cp:lastModifiedBy>
  <cp:revision>1053</cp:revision>
  <dcterms:created xsi:type="dcterms:W3CDTF">2020-02-25T18:35:41Z</dcterms:created>
  <dcterms:modified xsi:type="dcterms:W3CDTF">2022-05-24T11:47:33Z</dcterms:modified>
  <cp:category/>
</cp:coreProperties>
</file>