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Lst>
  <p:notesMasterIdLst>
    <p:notesMasterId r:id="rId7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Lst>
  <p:sldSz cx="9144000" cy="5143500" type="screen16x9"/>
  <p:notesSz cx="6858000" cy="9144000"/>
  <p:embeddedFontLst>
    <p:embeddedFont>
      <p:font typeface="Georgia" panose="02040502050405020303" pitchFamily="18" charset="0"/>
      <p:regular r:id="rId77"/>
      <p:bold r:id="rId78"/>
      <p:italic r:id="rId79"/>
      <p:boldItalic r:id="rId80"/>
    </p:embeddedFont>
    <p:embeddedFont>
      <p:font typeface="Roboto" panose="020B0604020202020204" charset="0"/>
      <p:regular r:id="rId81"/>
      <p:bold r:id="rId82"/>
      <p:italic r:id="rId83"/>
      <p:boldItalic r:id="rId84"/>
    </p:embeddedFont>
    <p:embeddedFont>
      <p:font typeface="Calibri" panose="020F0502020204030204" pitchFamily="34"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font" Target="fonts/font3.fntdata"/><Relationship Id="rId87" Type="http://schemas.openxmlformats.org/officeDocument/2006/relationships/font" Target="fonts/font11.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6.fntdata"/><Relationship Id="rId90"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1.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This template can be used as a starter file for presenting training materials in a group setting.</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Sections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Sections can help to organize your slides or facilitate collaboration between multiple authors. On the </a:t>
            </a:r>
            <a:r>
              <a:rPr lang="en" sz="1200" b="1" i="0" u="none" strike="noStrike" cap="none">
                <a:solidFill>
                  <a:schemeClr val="dk1"/>
                </a:solidFill>
                <a:latin typeface="Calibri"/>
                <a:ea typeface="Calibri"/>
                <a:cs typeface="Calibri"/>
                <a:sym typeface="Calibri"/>
              </a:rPr>
              <a:t>Home</a:t>
            </a:r>
            <a:r>
              <a:rPr lang="en" sz="1200" b="0" i="0" u="none" strike="noStrike" cap="none">
                <a:solidFill>
                  <a:schemeClr val="dk1"/>
                </a:solidFill>
                <a:latin typeface="Calibri"/>
                <a:ea typeface="Calibri"/>
                <a:cs typeface="Calibri"/>
                <a:sym typeface="Calibri"/>
              </a:rPr>
              <a:t> tab under </a:t>
            </a:r>
            <a:r>
              <a:rPr lang="en" sz="1200" b="1" i="0" u="none" strike="noStrike" cap="none">
                <a:solidFill>
                  <a:schemeClr val="dk1"/>
                </a:solidFill>
                <a:latin typeface="Calibri"/>
                <a:ea typeface="Calibri"/>
                <a:cs typeface="Calibri"/>
                <a:sym typeface="Calibri"/>
              </a:rPr>
              <a:t>Slides</a:t>
            </a:r>
            <a:r>
              <a:rPr lang="en" sz="1200" b="0" i="0" u="none" strike="noStrike" cap="none">
                <a:solidFill>
                  <a:schemeClr val="dk1"/>
                </a:solidFill>
                <a:latin typeface="Calibri"/>
                <a:ea typeface="Calibri"/>
                <a:cs typeface="Calibri"/>
                <a:sym typeface="Calibri"/>
              </a:rPr>
              <a:t>, click </a:t>
            </a:r>
            <a:r>
              <a:rPr lang="en" sz="1200" b="1" i="0" u="none" strike="noStrike" cap="none">
                <a:solidFill>
                  <a:schemeClr val="dk1"/>
                </a:solidFill>
                <a:latin typeface="Calibri"/>
                <a:ea typeface="Calibri"/>
                <a:cs typeface="Calibri"/>
                <a:sym typeface="Calibri"/>
              </a:rPr>
              <a:t>Section</a:t>
            </a:r>
            <a:r>
              <a:rPr lang="en" sz="1200" b="0" i="0" u="none" strike="noStrike" cap="none">
                <a:solidFill>
                  <a:schemeClr val="dk1"/>
                </a:solidFill>
                <a:latin typeface="Calibri"/>
                <a:ea typeface="Calibri"/>
                <a:cs typeface="Calibri"/>
                <a:sym typeface="Calibri"/>
              </a:rPr>
              <a:t>, and then click </a:t>
            </a:r>
            <a:r>
              <a:rPr lang="en" sz="1200" b="1" i="0" u="none" strike="noStrike" cap="none">
                <a:solidFill>
                  <a:schemeClr val="dk1"/>
                </a:solidFill>
                <a:latin typeface="Calibri"/>
                <a:ea typeface="Calibri"/>
                <a:cs typeface="Calibri"/>
                <a:sym typeface="Calibri"/>
              </a:rPr>
              <a:t>Add Section</a:t>
            </a:r>
            <a:r>
              <a:rPr lang="en" sz="1200" b="0" i="0" u="none" strike="noStrike" cap="none">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1" i="0" u="none" strike="noStrike" cap="none">
                <a:solidFill>
                  <a:schemeClr val="dk1"/>
                </a:solidFill>
                <a:latin typeface="Calibri"/>
                <a:ea typeface="Calibri"/>
                <a:cs typeface="Calibri"/>
                <a:sym typeface="Calibri"/>
              </a:rPr>
              <a:t>Notes</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Use the Notes pane for delivery notes or to provide additional details for the audience. You can see these notes in Presenter View during your presentation. </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Keep in mind the font size (important for accessibility, visibility, videotaping, and online production)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 sz="1200" b="1" i="0" u="none" strike="noStrike" cap="none">
                <a:solidFill>
                  <a:schemeClr val="dk1"/>
                </a:solidFill>
                <a:latin typeface="Calibri"/>
                <a:ea typeface="Calibri"/>
                <a:cs typeface="Calibri"/>
                <a:sym typeface="Calibri"/>
              </a:rPr>
              <a:t>Coordinated colors </a:t>
            </a:r>
            <a:endParaRPr/>
          </a:p>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Pay particular attention to the graphs, charts, and text boxes.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Consider that attendees will print in black and white or grayscale. Run a test print to make sure your colors work when printed in pure black and white and grayscale.</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 sz="1200" b="1" i="0" u="none" strike="noStrike" cap="none">
                <a:solidFill>
                  <a:schemeClr val="dk1"/>
                </a:solidFill>
                <a:latin typeface="Calibri"/>
                <a:ea typeface="Calibri"/>
                <a:cs typeface="Calibri"/>
                <a:sym typeface="Calibri"/>
              </a:rPr>
              <a:t>Graphics, tables, and graphs</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Keep it simple: If possible, use consistent, non-distracting styles and colors.</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Label all graphs and tables.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2" name="Shape 41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Shape 41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 sz="1200" b="0" i="0" u="none" strike="noStrike" cap="none">
                <a:solidFill>
                  <a:schemeClr val="dk1"/>
                </a:solidFill>
                <a:latin typeface="Calibri"/>
                <a:ea typeface="Calibri"/>
                <a:cs typeface="Calibri"/>
                <a:sym typeface="Calibri"/>
              </a:rPr>
              <a:t>Give a brief overview of the presentation. Describe the major focus of the presentation and why it is important.</a:t>
            </a:r>
            <a:endParaRPr/>
          </a:p>
          <a:p>
            <a:pPr marL="0" marR="0" lvl="0" indent="0" algn="l" rtl="0">
              <a:lnSpc>
                <a:spcPct val="80000"/>
              </a:lnSpc>
              <a:spcBef>
                <a:spcPts val="0"/>
              </a:spcBef>
              <a:spcAft>
                <a:spcPts val="0"/>
              </a:spcAft>
              <a:buNone/>
            </a:pPr>
            <a:r>
              <a:rPr lang="en" sz="1200" b="0" i="0" u="none" strike="noStrike" cap="none">
                <a:solidFill>
                  <a:schemeClr val="dk1"/>
                </a:solidFill>
                <a:latin typeface="Calibri"/>
                <a:ea typeface="Calibri"/>
                <a:cs typeface="Calibri"/>
                <a:sym typeface="Calibri"/>
              </a:rPr>
              <a:t>Introduce each of the major topics.</a:t>
            </a:r>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To provide a road map for the audience, you can repeat this Overview slide throughout the presentation, highlighting the particular topic you will discuss next.</a:t>
            </a:r>
            <a:endParaRPr/>
          </a:p>
        </p:txBody>
      </p:sp>
      <p:sp>
        <p:nvSpPr>
          <p:cNvPr id="419" name="Shape 41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Shape 4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Shape 46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Handout: Suggested scaffolding for research writing.</a:t>
            </a:r>
            <a:endParaRPr sz="1200" b="0" i="0" u="none" strike="noStrike" cap="none">
              <a:solidFill>
                <a:schemeClr val="dk1"/>
              </a:solidFill>
              <a:latin typeface="Calibri"/>
              <a:ea typeface="Calibri"/>
              <a:cs typeface="Calibri"/>
              <a:sym typeface="Calibri"/>
            </a:endParaRPr>
          </a:p>
        </p:txBody>
      </p:sp>
      <p:sp>
        <p:nvSpPr>
          <p:cNvPr id="468" name="Shape 46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Shape 47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Handout: Information Literacy Framework excerpts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76" name="Shape 47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Shape 49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Handout on scaffolded tasks</a:t>
            </a:r>
            <a:endParaRPr sz="1200" b="0" i="0" u="none" strike="noStrike" cap="none">
              <a:solidFill>
                <a:schemeClr val="dk1"/>
              </a:solidFill>
              <a:latin typeface="Calibri"/>
              <a:ea typeface="Calibri"/>
              <a:cs typeface="Calibri"/>
              <a:sym typeface="Calibri"/>
            </a:endParaRPr>
          </a:p>
        </p:txBody>
      </p:sp>
      <p:sp>
        <p:nvSpPr>
          <p:cNvPr id="491" name="Shape 49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Shape 49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Handout on scaffolded tasks</a:t>
            </a:r>
            <a:endParaRPr sz="1200" b="0" i="0" u="none" strike="noStrike" cap="none">
              <a:solidFill>
                <a:schemeClr val="dk1"/>
              </a:solidFill>
              <a:latin typeface="Calibri"/>
              <a:ea typeface="Calibri"/>
              <a:cs typeface="Calibri"/>
              <a:sym typeface="Calibri"/>
            </a:endParaRPr>
          </a:p>
        </p:txBody>
      </p:sp>
      <p:sp>
        <p:nvSpPr>
          <p:cNvPr id="499" name="Shape 49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6" name="Shape 5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342900" lvl="0" indent="-323850" rtl="0">
              <a:spcBef>
                <a:spcPts val="592"/>
              </a:spcBef>
              <a:spcAft>
                <a:spcPts val="0"/>
              </a:spcAft>
              <a:buClr>
                <a:schemeClr val="dk1"/>
              </a:buClr>
              <a:buSzPts val="2660"/>
              <a:buChar char="•"/>
            </a:pPr>
            <a:r>
              <a:rPr lang="en" sz="2660">
                <a:solidFill>
                  <a:schemeClr val="dk1"/>
                </a:solidFill>
                <a:latin typeface="Calibri"/>
                <a:ea typeface="Calibri"/>
                <a:cs typeface="Calibri"/>
                <a:sym typeface="Calibri"/>
              </a:rPr>
              <a:t>Teach them to think of research writing as repurposing source texts for a new context.</a:t>
            </a:r>
            <a:endParaRPr/>
          </a:p>
        </p:txBody>
      </p:sp>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Shape 52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Handout and Discussion of Horse Racing chart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Reading electronic database results activity (Google pdf)</a:t>
            </a:r>
            <a:endParaRPr/>
          </a:p>
        </p:txBody>
      </p:sp>
      <p:sp>
        <p:nvSpPr>
          <p:cNvPr id="528" name="Shape 52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Shape 53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Handout on scaffolded tasks</a:t>
            </a:r>
            <a:endParaRPr sz="1200" b="0" i="0" u="none" strike="noStrike" cap="none">
              <a:solidFill>
                <a:schemeClr val="dk1"/>
              </a:solidFill>
              <a:latin typeface="Calibri"/>
              <a:ea typeface="Calibri"/>
              <a:cs typeface="Calibri"/>
              <a:sym typeface="Calibri"/>
            </a:endParaRPr>
          </a:p>
        </p:txBody>
      </p:sp>
      <p:sp>
        <p:nvSpPr>
          <p:cNvPr id="536" name="Shape 53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3" name="Shape 5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9" name="Shape 5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5" name="Shape 5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0" name="Shape 5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5" name="Shape 5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0" name="Shape 5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5" name="Shape 5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0" name="Shape 5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5" name="Shape 5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0" name="Shape 5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5" name="Shape 5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0" name="Shape 6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5" name="Shape 6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1" name="Shape 6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7" name="Shape 6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2" name="Shape 6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7" name="Shape 6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2" name="Shape 6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7" name="Shape 6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2" name="Shape 6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2" name="Shape 6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8" name="Shape 6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385"/>
            <a:ext cx="5486400" cy="41147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685800" y="1428750"/>
            <a:ext cx="7543800" cy="194548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Shape 73"/>
          <p:cNvSpPr txBox="1">
            <a:spLocks noGrp="1"/>
          </p:cNvSpPr>
          <p:nvPr>
            <p:ph type="subTitle" idx="1"/>
          </p:nvPr>
        </p:nvSpPr>
        <p:spPr>
          <a:xfrm>
            <a:off x="685800" y="3429000"/>
            <a:ext cx="6461760" cy="800100"/>
          </a:xfrm>
          <a:prstGeom prst="rect">
            <a:avLst/>
          </a:prstGeom>
          <a:noFill/>
          <a:ln>
            <a:noFill/>
          </a:ln>
        </p:spPr>
        <p:txBody>
          <a:bodyPr spcFirstLastPara="1" wrap="square" lIns="91425" tIns="91425" rIns="91425" bIns="91425" anchor="t" anchorCtr="0"/>
          <a:lstStyle>
            <a:lvl1pPr marR="0" lvl="0" algn="l" rtl="0">
              <a:spcBef>
                <a:spcPts val="400"/>
              </a:spcBef>
              <a:spcAft>
                <a:spcPts val="0"/>
              </a:spcAft>
              <a:buClr>
                <a:schemeClr val="accent1"/>
              </a:buClr>
              <a:buSzPts val="2000"/>
              <a:buFont typeface="Arial"/>
              <a:buNone/>
              <a:defRPr sz="2000" b="0" i="0" u="none" strike="noStrike" cap="none">
                <a:solidFill>
                  <a:srgbClr val="888888"/>
                </a:solidFill>
                <a:latin typeface="Calibri"/>
                <a:ea typeface="Calibri"/>
                <a:cs typeface="Calibri"/>
                <a:sym typeface="Calibri"/>
              </a:defRPr>
            </a:lvl1pPr>
            <a:lvl2pPr marR="0" lvl="1" algn="ctr" rtl="0">
              <a:spcBef>
                <a:spcPts val="400"/>
              </a:spcBef>
              <a:spcAft>
                <a:spcPts val="0"/>
              </a:spcAft>
              <a:buClr>
                <a:schemeClr val="accent2"/>
              </a:buClr>
              <a:buSzPts val="2000"/>
              <a:buFont typeface="Arial"/>
              <a:buNone/>
              <a:defRPr sz="2000" b="0" i="0" u="none" strike="noStrike" cap="none">
                <a:solidFill>
                  <a:srgbClr val="888888"/>
                </a:solidFill>
                <a:latin typeface="Calibri"/>
                <a:ea typeface="Calibri"/>
                <a:cs typeface="Calibri"/>
                <a:sym typeface="Calibri"/>
              </a:defRPr>
            </a:lvl2pPr>
            <a:lvl3pPr marR="0" lvl="2" algn="ctr" rtl="0">
              <a:spcBef>
                <a:spcPts val="360"/>
              </a:spcBef>
              <a:spcAft>
                <a:spcPts val="0"/>
              </a:spcAft>
              <a:buClr>
                <a:schemeClr val="accent3"/>
              </a:buClr>
              <a:buSzPts val="1800"/>
              <a:buFont typeface="Arial"/>
              <a:buNone/>
              <a:defRPr sz="1800" b="0" i="0" u="none" strike="noStrike" cap="none">
                <a:solidFill>
                  <a:srgbClr val="888888"/>
                </a:solidFill>
                <a:latin typeface="Calibri"/>
                <a:ea typeface="Calibri"/>
                <a:cs typeface="Calibri"/>
                <a:sym typeface="Calibri"/>
              </a:defRPr>
            </a:lvl3pPr>
            <a:lvl4pPr marR="0" lvl="3" algn="ctr" rtl="0">
              <a:spcBef>
                <a:spcPts val="320"/>
              </a:spcBef>
              <a:spcAft>
                <a:spcPts val="0"/>
              </a:spcAft>
              <a:buClr>
                <a:schemeClr val="accent4"/>
              </a:buClr>
              <a:buSzPts val="1600"/>
              <a:buFont typeface="Arial"/>
              <a:buNone/>
              <a:defRPr sz="1600" b="0" i="0" u="none" strike="noStrike" cap="none">
                <a:solidFill>
                  <a:srgbClr val="888888"/>
                </a:solidFill>
                <a:latin typeface="Calibri"/>
                <a:ea typeface="Calibri"/>
                <a:cs typeface="Calibri"/>
                <a:sym typeface="Calibri"/>
              </a:defRPr>
            </a:lvl4pPr>
            <a:lvl5pPr marR="0" lvl="4" algn="ctr" rtl="0">
              <a:spcBef>
                <a:spcPts val="280"/>
              </a:spcBef>
              <a:spcAft>
                <a:spcPts val="0"/>
              </a:spcAft>
              <a:buClr>
                <a:schemeClr val="accent5"/>
              </a:buClr>
              <a:buSzPts val="1400"/>
              <a:buFont typeface="Arial"/>
              <a:buNone/>
              <a:defRPr sz="1400" b="0" i="0" u="none" strike="noStrike" cap="none">
                <a:solidFill>
                  <a:srgbClr val="888888"/>
                </a:solidFill>
                <a:latin typeface="Calibri"/>
                <a:ea typeface="Calibri"/>
                <a:cs typeface="Calibri"/>
                <a:sym typeface="Calibri"/>
              </a:defRPr>
            </a:lvl5pPr>
            <a:lvl6pPr marR="0" lvl="5" algn="ctr" rtl="0">
              <a:spcBef>
                <a:spcPts val="280"/>
              </a:spcBef>
              <a:spcAft>
                <a:spcPts val="0"/>
              </a:spcAft>
              <a:buClr>
                <a:schemeClr val="accent1"/>
              </a:buClr>
              <a:buSzPts val="1400"/>
              <a:buFont typeface="Arial"/>
              <a:buNone/>
              <a:defRPr sz="1400" b="0" i="0" u="none" strike="noStrike" cap="none">
                <a:solidFill>
                  <a:srgbClr val="888888"/>
                </a:solidFill>
                <a:latin typeface="Calibri"/>
                <a:ea typeface="Calibri"/>
                <a:cs typeface="Calibri"/>
                <a:sym typeface="Calibri"/>
              </a:defRPr>
            </a:lvl6pPr>
            <a:lvl7pPr marR="0" lvl="6" algn="ctr" rtl="0">
              <a:spcBef>
                <a:spcPts val="28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7pPr>
            <a:lvl8pPr marR="0" lvl="7" algn="ctr" rtl="0">
              <a:spcBef>
                <a:spcPts val="280"/>
              </a:spcBef>
              <a:spcAft>
                <a:spcPts val="0"/>
              </a:spcAft>
              <a:buClr>
                <a:schemeClr val="accent3"/>
              </a:buClr>
              <a:buSzPts val="1400"/>
              <a:buFont typeface="Arial"/>
              <a:buNone/>
              <a:defRPr sz="1400" b="0" i="0" u="none" strike="noStrike" cap="none">
                <a:solidFill>
                  <a:srgbClr val="888888"/>
                </a:solidFill>
                <a:latin typeface="Calibri"/>
                <a:ea typeface="Calibri"/>
                <a:cs typeface="Calibri"/>
                <a:sym typeface="Calibri"/>
              </a:defRPr>
            </a:lvl8pPr>
            <a:lvl9pPr marR="0" lvl="8" algn="ctr" rtl="0">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Shape 79"/>
          <p:cNvSpPr txBox="1">
            <a:spLocks noGrp="1"/>
          </p:cNvSpPr>
          <p:nvPr>
            <p:ph type="body" idx="1"/>
          </p:nvPr>
        </p:nvSpPr>
        <p:spPr>
          <a:xfrm>
            <a:off x="457200" y="1200150"/>
            <a:ext cx="7620000" cy="3600450"/>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Shape 84"/>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22313" y="4114800"/>
            <a:ext cx="7659687" cy="8763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Shape 89"/>
          <p:cNvSpPr txBox="1">
            <a:spLocks noGrp="1"/>
          </p:cNvSpPr>
          <p:nvPr>
            <p:ph type="body" idx="1"/>
          </p:nvPr>
        </p:nvSpPr>
        <p:spPr>
          <a:xfrm>
            <a:off x="722313" y="2889647"/>
            <a:ext cx="6135687" cy="1225154"/>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accent1"/>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chemeClr val="accent2"/>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chemeClr val="accent3"/>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chemeClr val="accent5"/>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chemeClr val="accent2"/>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chemeClr val="accent3"/>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chemeClr val="accent4"/>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Shape 92"/>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FFFFFF"/>
                </a:solidFill>
                <a:latin typeface="Calibri"/>
                <a:ea typeface="Calibri"/>
                <a:cs typeface="Calibri"/>
                <a:sym typeface="Calibri"/>
              </a:defRPr>
            </a:lvl1pPr>
            <a:lvl2pPr marL="0" marR="0" lvl="1" indent="0" algn="ctr" rtl="0">
              <a:spcBef>
                <a:spcPts val="0"/>
              </a:spcBef>
              <a:buNone/>
              <a:defRPr sz="1800">
                <a:solidFill>
                  <a:srgbClr val="FFFFFF"/>
                </a:solidFill>
                <a:latin typeface="Calibri"/>
                <a:ea typeface="Calibri"/>
                <a:cs typeface="Calibri"/>
                <a:sym typeface="Calibri"/>
              </a:defRPr>
            </a:lvl2pPr>
            <a:lvl3pPr marL="0" marR="0" lvl="2" indent="0" algn="ctr" rtl="0">
              <a:spcBef>
                <a:spcPts val="0"/>
              </a:spcBef>
              <a:buNone/>
              <a:defRPr sz="1800">
                <a:solidFill>
                  <a:srgbClr val="FFFFFF"/>
                </a:solidFill>
                <a:latin typeface="Calibri"/>
                <a:ea typeface="Calibri"/>
                <a:cs typeface="Calibri"/>
                <a:sym typeface="Calibri"/>
              </a:defRPr>
            </a:lvl3pPr>
            <a:lvl4pPr marL="0" marR="0" lvl="3" indent="0" algn="ctr" rtl="0">
              <a:spcBef>
                <a:spcPts val="0"/>
              </a:spcBef>
              <a:buNone/>
              <a:defRPr sz="1800">
                <a:solidFill>
                  <a:srgbClr val="FFFFFF"/>
                </a:solidFill>
                <a:latin typeface="Calibri"/>
                <a:ea typeface="Calibri"/>
                <a:cs typeface="Calibri"/>
                <a:sym typeface="Calibri"/>
              </a:defRPr>
            </a:lvl4pPr>
            <a:lvl5pPr marL="0" marR="0" lvl="4" indent="0" algn="ctr" rtl="0">
              <a:spcBef>
                <a:spcPts val="0"/>
              </a:spcBef>
              <a:buNone/>
              <a:defRPr sz="1800">
                <a:solidFill>
                  <a:srgbClr val="FFFFFF"/>
                </a:solidFill>
                <a:latin typeface="Calibri"/>
                <a:ea typeface="Calibri"/>
                <a:cs typeface="Calibri"/>
                <a:sym typeface="Calibri"/>
              </a:defRPr>
            </a:lvl5pPr>
            <a:lvl6pPr marL="0" marR="0" lvl="5" indent="0" algn="ctr" rtl="0">
              <a:spcBef>
                <a:spcPts val="0"/>
              </a:spcBef>
              <a:buNone/>
              <a:defRPr sz="1800">
                <a:solidFill>
                  <a:srgbClr val="FFFFFF"/>
                </a:solidFill>
                <a:latin typeface="Calibri"/>
                <a:ea typeface="Calibri"/>
                <a:cs typeface="Calibri"/>
                <a:sym typeface="Calibri"/>
              </a:defRPr>
            </a:lvl6pPr>
            <a:lvl7pPr marL="0" marR="0" lvl="6" indent="0" algn="ctr" rtl="0">
              <a:spcBef>
                <a:spcPts val="0"/>
              </a:spcBef>
              <a:buNone/>
              <a:defRPr sz="1800">
                <a:solidFill>
                  <a:srgbClr val="FFFFFF"/>
                </a:solidFill>
                <a:latin typeface="Calibri"/>
                <a:ea typeface="Calibri"/>
                <a:cs typeface="Calibri"/>
                <a:sym typeface="Calibri"/>
              </a:defRPr>
            </a:lvl7pPr>
            <a:lvl8pPr marL="0" marR="0" lvl="7" indent="0" algn="ctr" rtl="0">
              <a:spcBef>
                <a:spcPts val="0"/>
              </a:spcBef>
              <a:buNone/>
              <a:defRPr sz="1800">
                <a:solidFill>
                  <a:srgbClr val="FFFFFF"/>
                </a:solidFill>
                <a:latin typeface="Calibri"/>
                <a:ea typeface="Calibri"/>
                <a:cs typeface="Calibri"/>
                <a:sym typeface="Calibri"/>
              </a:defRPr>
            </a:lvl8pPr>
            <a:lvl9pPr marL="0" marR="0" lvl="8" indent="0" algn="ctr" rtl="0">
              <a:spcBef>
                <a:spcPts val="0"/>
              </a:spcBef>
              <a:buNone/>
              <a:defRPr sz="18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Shape 95"/>
          <p:cNvSpPr txBox="1">
            <a:spLocks noGrp="1"/>
          </p:cNvSpPr>
          <p:nvPr>
            <p:ph type="body" idx="1"/>
          </p:nvPr>
        </p:nvSpPr>
        <p:spPr>
          <a:xfrm>
            <a:off x="457200" y="1152144"/>
            <a:ext cx="3657600" cy="3442716"/>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2"/>
          </p:nvPr>
        </p:nvSpPr>
        <p:spPr>
          <a:xfrm>
            <a:off x="4419600" y="1152144"/>
            <a:ext cx="3657600" cy="3442716"/>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accent3"/>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accent5"/>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FFFFFF"/>
                </a:solidFill>
                <a:latin typeface="Calibri"/>
                <a:ea typeface="Calibri"/>
                <a:cs typeface="Calibri"/>
                <a:sym typeface="Calibri"/>
              </a:defRPr>
            </a:lvl1pPr>
            <a:lvl2pPr marL="0" marR="0" lvl="1" indent="0" algn="ctr" rtl="0">
              <a:spcBef>
                <a:spcPts val="0"/>
              </a:spcBef>
              <a:buNone/>
              <a:defRPr sz="1800">
                <a:solidFill>
                  <a:srgbClr val="FFFFFF"/>
                </a:solidFill>
                <a:latin typeface="Calibri"/>
                <a:ea typeface="Calibri"/>
                <a:cs typeface="Calibri"/>
                <a:sym typeface="Calibri"/>
              </a:defRPr>
            </a:lvl2pPr>
            <a:lvl3pPr marL="0" marR="0" lvl="2" indent="0" algn="ctr" rtl="0">
              <a:spcBef>
                <a:spcPts val="0"/>
              </a:spcBef>
              <a:buNone/>
              <a:defRPr sz="1800">
                <a:solidFill>
                  <a:srgbClr val="FFFFFF"/>
                </a:solidFill>
                <a:latin typeface="Calibri"/>
                <a:ea typeface="Calibri"/>
                <a:cs typeface="Calibri"/>
                <a:sym typeface="Calibri"/>
              </a:defRPr>
            </a:lvl3pPr>
            <a:lvl4pPr marL="0" marR="0" lvl="3" indent="0" algn="ctr" rtl="0">
              <a:spcBef>
                <a:spcPts val="0"/>
              </a:spcBef>
              <a:buNone/>
              <a:defRPr sz="1800">
                <a:solidFill>
                  <a:srgbClr val="FFFFFF"/>
                </a:solidFill>
                <a:latin typeface="Calibri"/>
                <a:ea typeface="Calibri"/>
                <a:cs typeface="Calibri"/>
                <a:sym typeface="Calibri"/>
              </a:defRPr>
            </a:lvl4pPr>
            <a:lvl5pPr marL="0" marR="0" lvl="4" indent="0" algn="ctr" rtl="0">
              <a:spcBef>
                <a:spcPts val="0"/>
              </a:spcBef>
              <a:buNone/>
              <a:defRPr sz="1800">
                <a:solidFill>
                  <a:srgbClr val="FFFFFF"/>
                </a:solidFill>
                <a:latin typeface="Calibri"/>
                <a:ea typeface="Calibri"/>
                <a:cs typeface="Calibri"/>
                <a:sym typeface="Calibri"/>
              </a:defRPr>
            </a:lvl5pPr>
            <a:lvl6pPr marL="0" marR="0" lvl="5" indent="0" algn="ctr" rtl="0">
              <a:spcBef>
                <a:spcPts val="0"/>
              </a:spcBef>
              <a:buNone/>
              <a:defRPr sz="1800">
                <a:solidFill>
                  <a:srgbClr val="FFFFFF"/>
                </a:solidFill>
                <a:latin typeface="Calibri"/>
                <a:ea typeface="Calibri"/>
                <a:cs typeface="Calibri"/>
                <a:sym typeface="Calibri"/>
              </a:defRPr>
            </a:lvl6pPr>
            <a:lvl7pPr marL="0" marR="0" lvl="6" indent="0" algn="ctr" rtl="0">
              <a:spcBef>
                <a:spcPts val="0"/>
              </a:spcBef>
              <a:buNone/>
              <a:defRPr sz="1800">
                <a:solidFill>
                  <a:srgbClr val="FFFFFF"/>
                </a:solidFill>
                <a:latin typeface="Calibri"/>
                <a:ea typeface="Calibri"/>
                <a:cs typeface="Calibri"/>
                <a:sym typeface="Calibri"/>
              </a:defRPr>
            </a:lvl7pPr>
            <a:lvl8pPr marL="0" marR="0" lvl="7" indent="0" algn="ctr" rtl="0">
              <a:spcBef>
                <a:spcPts val="0"/>
              </a:spcBef>
              <a:buNone/>
              <a:defRPr sz="1800">
                <a:solidFill>
                  <a:srgbClr val="FFFFFF"/>
                </a:solidFill>
                <a:latin typeface="Calibri"/>
                <a:ea typeface="Calibri"/>
                <a:cs typeface="Calibri"/>
                <a:sym typeface="Calibri"/>
              </a:defRPr>
            </a:lvl8pPr>
            <a:lvl9pPr marL="0" marR="0" lvl="8" indent="0" algn="ctr" rtl="0">
              <a:spcBef>
                <a:spcPts val="0"/>
              </a:spcBef>
              <a:buNone/>
              <a:defRPr sz="18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Shape 102"/>
          <p:cNvSpPr txBox="1">
            <a:spLocks noGrp="1"/>
          </p:cNvSpPr>
          <p:nvPr>
            <p:ph type="body" idx="1"/>
          </p:nvPr>
        </p:nvSpPr>
        <p:spPr>
          <a:xfrm>
            <a:off x="457200" y="1151335"/>
            <a:ext cx="3657600" cy="479822"/>
          </a:xfrm>
          <a:prstGeom prst="rect">
            <a:avLst/>
          </a:prstGeom>
          <a:noFill/>
          <a:ln>
            <a:noFill/>
          </a:ln>
        </p:spPr>
        <p:txBody>
          <a:bodyPr spcFirstLastPara="1" wrap="square" lIns="91425" tIns="91425" rIns="91425" bIns="91425" anchor="b" anchorCtr="0"/>
          <a:lstStyle>
            <a:lvl1pPr marL="457200" marR="0" lvl="0" indent="-228600" algn="ctr" rtl="0">
              <a:spcBef>
                <a:spcPts val="400"/>
              </a:spcBef>
              <a:spcAft>
                <a:spcPts val="0"/>
              </a:spcAft>
              <a:buClr>
                <a:schemeClr val="accent1"/>
              </a:buClr>
              <a:buSzPts val="2000"/>
              <a:buFont typeface="Arial"/>
              <a:buNone/>
              <a:defRPr sz="2000" b="1" i="0" u="none" strike="noStrike" cap="none">
                <a:solidFill>
                  <a:schemeClr val="dk2"/>
                </a:solidFill>
                <a:latin typeface="Calibri"/>
                <a:ea typeface="Calibri"/>
                <a:cs typeface="Calibri"/>
                <a:sym typeface="Calibri"/>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accent5"/>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457200" y="1631156"/>
            <a:ext cx="3657600" cy="296346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3"/>
          </p:nvPr>
        </p:nvSpPr>
        <p:spPr>
          <a:xfrm>
            <a:off x="4419600" y="1151335"/>
            <a:ext cx="3657600" cy="479822"/>
          </a:xfrm>
          <a:prstGeom prst="rect">
            <a:avLst/>
          </a:prstGeom>
          <a:noFill/>
          <a:ln>
            <a:noFill/>
          </a:ln>
        </p:spPr>
        <p:txBody>
          <a:bodyPr spcFirstLastPara="1" wrap="square" lIns="91425" tIns="91425" rIns="91425" bIns="91425" anchor="b" anchorCtr="0"/>
          <a:lstStyle>
            <a:lvl1pPr marL="457200" marR="0" lvl="0" indent="-228600" algn="ctr" rtl="0">
              <a:spcBef>
                <a:spcPts val="400"/>
              </a:spcBef>
              <a:spcAft>
                <a:spcPts val="0"/>
              </a:spcAft>
              <a:buClr>
                <a:schemeClr val="accent1"/>
              </a:buClr>
              <a:buSzPts val="2000"/>
              <a:buFont typeface="Arial"/>
              <a:buNone/>
              <a:defRPr sz="2000" b="1" i="0" u="none" strike="noStrike" cap="none">
                <a:solidFill>
                  <a:schemeClr val="dk2"/>
                </a:solidFill>
                <a:latin typeface="Calibri"/>
                <a:ea typeface="Calibri"/>
                <a:cs typeface="Calibri"/>
                <a:sym typeface="Calibri"/>
              </a:defRPr>
            </a:lvl1pPr>
            <a:lvl2pPr marL="914400" marR="0" lvl="1" indent="-228600" algn="l" rtl="0">
              <a:spcBef>
                <a:spcPts val="400"/>
              </a:spcBef>
              <a:spcAft>
                <a:spcPts val="0"/>
              </a:spcAft>
              <a:buClr>
                <a:schemeClr val="accent2"/>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accent3"/>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accent5"/>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accent2"/>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accent3"/>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accent4"/>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4"/>
          </p:nvPr>
        </p:nvSpPr>
        <p:spPr>
          <a:xfrm>
            <a:off x="4419600" y="1631156"/>
            <a:ext cx="3657600" cy="296346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FFFFFF"/>
                </a:solidFill>
                <a:latin typeface="Calibri"/>
                <a:ea typeface="Calibri"/>
                <a:cs typeface="Calibri"/>
                <a:sym typeface="Calibri"/>
              </a:defRPr>
            </a:lvl1pPr>
            <a:lvl2pPr marL="0" marR="0" lvl="1" indent="0" algn="ctr" rtl="0">
              <a:spcBef>
                <a:spcPts val="0"/>
              </a:spcBef>
              <a:buNone/>
              <a:defRPr sz="1800">
                <a:solidFill>
                  <a:srgbClr val="FFFFFF"/>
                </a:solidFill>
                <a:latin typeface="Calibri"/>
                <a:ea typeface="Calibri"/>
                <a:cs typeface="Calibri"/>
                <a:sym typeface="Calibri"/>
              </a:defRPr>
            </a:lvl2pPr>
            <a:lvl3pPr marL="0" marR="0" lvl="2" indent="0" algn="ctr" rtl="0">
              <a:spcBef>
                <a:spcPts val="0"/>
              </a:spcBef>
              <a:buNone/>
              <a:defRPr sz="1800">
                <a:solidFill>
                  <a:srgbClr val="FFFFFF"/>
                </a:solidFill>
                <a:latin typeface="Calibri"/>
                <a:ea typeface="Calibri"/>
                <a:cs typeface="Calibri"/>
                <a:sym typeface="Calibri"/>
              </a:defRPr>
            </a:lvl3pPr>
            <a:lvl4pPr marL="0" marR="0" lvl="3" indent="0" algn="ctr" rtl="0">
              <a:spcBef>
                <a:spcPts val="0"/>
              </a:spcBef>
              <a:buNone/>
              <a:defRPr sz="1800">
                <a:solidFill>
                  <a:srgbClr val="FFFFFF"/>
                </a:solidFill>
                <a:latin typeface="Calibri"/>
                <a:ea typeface="Calibri"/>
                <a:cs typeface="Calibri"/>
                <a:sym typeface="Calibri"/>
              </a:defRPr>
            </a:lvl4pPr>
            <a:lvl5pPr marL="0" marR="0" lvl="4" indent="0" algn="ctr" rtl="0">
              <a:spcBef>
                <a:spcPts val="0"/>
              </a:spcBef>
              <a:buNone/>
              <a:defRPr sz="1800">
                <a:solidFill>
                  <a:srgbClr val="FFFFFF"/>
                </a:solidFill>
                <a:latin typeface="Calibri"/>
                <a:ea typeface="Calibri"/>
                <a:cs typeface="Calibri"/>
                <a:sym typeface="Calibri"/>
              </a:defRPr>
            </a:lvl5pPr>
            <a:lvl6pPr marL="0" marR="0" lvl="5" indent="0" algn="ctr" rtl="0">
              <a:spcBef>
                <a:spcPts val="0"/>
              </a:spcBef>
              <a:buNone/>
              <a:defRPr sz="1800">
                <a:solidFill>
                  <a:srgbClr val="FFFFFF"/>
                </a:solidFill>
                <a:latin typeface="Calibri"/>
                <a:ea typeface="Calibri"/>
                <a:cs typeface="Calibri"/>
                <a:sym typeface="Calibri"/>
              </a:defRPr>
            </a:lvl6pPr>
            <a:lvl7pPr marL="0" marR="0" lvl="6" indent="0" algn="ctr" rtl="0">
              <a:spcBef>
                <a:spcPts val="0"/>
              </a:spcBef>
              <a:buNone/>
              <a:defRPr sz="1800">
                <a:solidFill>
                  <a:srgbClr val="FFFFFF"/>
                </a:solidFill>
                <a:latin typeface="Calibri"/>
                <a:ea typeface="Calibri"/>
                <a:cs typeface="Calibri"/>
                <a:sym typeface="Calibri"/>
              </a:defRPr>
            </a:lvl7pPr>
            <a:lvl8pPr marL="0" marR="0" lvl="7" indent="0" algn="ctr" rtl="0">
              <a:spcBef>
                <a:spcPts val="0"/>
              </a:spcBef>
              <a:buNone/>
              <a:defRPr sz="1800">
                <a:solidFill>
                  <a:srgbClr val="FFFFFF"/>
                </a:solidFill>
                <a:latin typeface="Calibri"/>
                <a:ea typeface="Calibri"/>
                <a:cs typeface="Calibri"/>
                <a:sym typeface="Calibri"/>
              </a:defRPr>
            </a:lvl8pPr>
            <a:lvl9pPr marL="0" marR="0" lvl="8" indent="0" algn="ctr" rtl="0">
              <a:spcBef>
                <a:spcPts val="0"/>
              </a:spcBef>
              <a:buNone/>
              <a:defRPr sz="18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Shape 111"/>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FFFFFF"/>
                </a:solidFill>
                <a:latin typeface="Calibri"/>
                <a:ea typeface="Calibri"/>
                <a:cs typeface="Calibri"/>
                <a:sym typeface="Calibri"/>
              </a:defRPr>
            </a:lvl1pPr>
            <a:lvl2pPr marL="0" marR="0" lvl="1" indent="0" algn="ctr" rtl="0">
              <a:spcBef>
                <a:spcPts val="0"/>
              </a:spcBef>
              <a:buNone/>
              <a:defRPr sz="1800">
                <a:solidFill>
                  <a:srgbClr val="FFFFFF"/>
                </a:solidFill>
                <a:latin typeface="Calibri"/>
                <a:ea typeface="Calibri"/>
                <a:cs typeface="Calibri"/>
                <a:sym typeface="Calibri"/>
              </a:defRPr>
            </a:lvl2pPr>
            <a:lvl3pPr marL="0" marR="0" lvl="2" indent="0" algn="ctr" rtl="0">
              <a:spcBef>
                <a:spcPts val="0"/>
              </a:spcBef>
              <a:buNone/>
              <a:defRPr sz="1800">
                <a:solidFill>
                  <a:srgbClr val="FFFFFF"/>
                </a:solidFill>
                <a:latin typeface="Calibri"/>
                <a:ea typeface="Calibri"/>
                <a:cs typeface="Calibri"/>
                <a:sym typeface="Calibri"/>
              </a:defRPr>
            </a:lvl3pPr>
            <a:lvl4pPr marL="0" marR="0" lvl="3" indent="0" algn="ctr" rtl="0">
              <a:spcBef>
                <a:spcPts val="0"/>
              </a:spcBef>
              <a:buNone/>
              <a:defRPr sz="1800">
                <a:solidFill>
                  <a:srgbClr val="FFFFFF"/>
                </a:solidFill>
                <a:latin typeface="Calibri"/>
                <a:ea typeface="Calibri"/>
                <a:cs typeface="Calibri"/>
                <a:sym typeface="Calibri"/>
              </a:defRPr>
            </a:lvl4pPr>
            <a:lvl5pPr marL="0" marR="0" lvl="4" indent="0" algn="ctr" rtl="0">
              <a:spcBef>
                <a:spcPts val="0"/>
              </a:spcBef>
              <a:buNone/>
              <a:defRPr sz="1800">
                <a:solidFill>
                  <a:srgbClr val="FFFFFF"/>
                </a:solidFill>
                <a:latin typeface="Calibri"/>
                <a:ea typeface="Calibri"/>
                <a:cs typeface="Calibri"/>
                <a:sym typeface="Calibri"/>
              </a:defRPr>
            </a:lvl5pPr>
            <a:lvl6pPr marL="0" marR="0" lvl="5" indent="0" algn="ctr" rtl="0">
              <a:spcBef>
                <a:spcPts val="0"/>
              </a:spcBef>
              <a:buNone/>
              <a:defRPr sz="1800">
                <a:solidFill>
                  <a:srgbClr val="FFFFFF"/>
                </a:solidFill>
                <a:latin typeface="Calibri"/>
                <a:ea typeface="Calibri"/>
                <a:cs typeface="Calibri"/>
                <a:sym typeface="Calibri"/>
              </a:defRPr>
            </a:lvl6pPr>
            <a:lvl7pPr marL="0" marR="0" lvl="6" indent="0" algn="ctr" rtl="0">
              <a:spcBef>
                <a:spcPts val="0"/>
              </a:spcBef>
              <a:buNone/>
              <a:defRPr sz="1800">
                <a:solidFill>
                  <a:srgbClr val="FFFFFF"/>
                </a:solidFill>
                <a:latin typeface="Calibri"/>
                <a:ea typeface="Calibri"/>
                <a:cs typeface="Calibri"/>
                <a:sym typeface="Calibri"/>
              </a:defRPr>
            </a:lvl7pPr>
            <a:lvl8pPr marL="0" marR="0" lvl="7" indent="0" algn="ctr" rtl="0">
              <a:spcBef>
                <a:spcPts val="0"/>
              </a:spcBef>
              <a:buNone/>
              <a:defRPr sz="1800">
                <a:solidFill>
                  <a:srgbClr val="FFFFFF"/>
                </a:solidFill>
                <a:latin typeface="Calibri"/>
                <a:ea typeface="Calibri"/>
                <a:cs typeface="Calibri"/>
                <a:sym typeface="Calibri"/>
              </a:defRPr>
            </a:lvl8pPr>
            <a:lvl9pPr marL="0" marR="0" lvl="8" indent="0" algn="ctr" rtl="0">
              <a:spcBef>
                <a:spcPts val="0"/>
              </a:spcBef>
              <a:buNone/>
              <a:defRPr sz="18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04801" y="4121658"/>
            <a:ext cx="7772400" cy="44577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6" name="Shape 116"/>
          <p:cNvSpPr txBox="1">
            <a:spLocks noGrp="1"/>
          </p:cNvSpPr>
          <p:nvPr>
            <p:ph type="body" idx="1"/>
          </p:nvPr>
        </p:nvSpPr>
        <p:spPr>
          <a:xfrm>
            <a:off x="304799" y="4572000"/>
            <a:ext cx="7772401" cy="457200"/>
          </a:xfrm>
          <a:prstGeom prst="rect">
            <a:avLst/>
          </a:prstGeom>
          <a:noFill/>
          <a:ln>
            <a:noFill/>
          </a:ln>
        </p:spPr>
        <p:txBody>
          <a:bodyPr spcFirstLastPara="1" wrap="square" lIns="91425" tIns="91425" rIns="91425" bIns="91425" anchor="t" anchorCtr="0"/>
          <a:lstStyle>
            <a:lvl1pPr marL="457200" marR="0" lvl="0" indent="-228600" algn="ctr" rtl="0">
              <a:spcBef>
                <a:spcPts val="32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accent2"/>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accent5"/>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FFFFFF"/>
                </a:solidFill>
                <a:latin typeface="Calibri"/>
                <a:ea typeface="Calibri"/>
                <a:cs typeface="Calibri"/>
                <a:sym typeface="Calibri"/>
              </a:defRPr>
            </a:lvl1pPr>
            <a:lvl2pPr marL="0" marR="0" lvl="1" indent="0" algn="ctr" rtl="0">
              <a:spcBef>
                <a:spcPts val="0"/>
              </a:spcBef>
              <a:buNone/>
              <a:defRPr sz="1800">
                <a:solidFill>
                  <a:srgbClr val="FFFFFF"/>
                </a:solidFill>
                <a:latin typeface="Calibri"/>
                <a:ea typeface="Calibri"/>
                <a:cs typeface="Calibri"/>
                <a:sym typeface="Calibri"/>
              </a:defRPr>
            </a:lvl2pPr>
            <a:lvl3pPr marL="0" marR="0" lvl="2" indent="0" algn="ctr" rtl="0">
              <a:spcBef>
                <a:spcPts val="0"/>
              </a:spcBef>
              <a:buNone/>
              <a:defRPr sz="1800">
                <a:solidFill>
                  <a:srgbClr val="FFFFFF"/>
                </a:solidFill>
                <a:latin typeface="Calibri"/>
                <a:ea typeface="Calibri"/>
                <a:cs typeface="Calibri"/>
                <a:sym typeface="Calibri"/>
              </a:defRPr>
            </a:lvl3pPr>
            <a:lvl4pPr marL="0" marR="0" lvl="3" indent="0" algn="ctr" rtl="0">
              <a:spcBef>
                <a:spcPts val="0"/>
              </a:spcBef>
              <a:buNone/>
              <a:defRPr sz="1800">
                <a:solidFill>
                  <a:srgbClr val="FFFFFF"/>
                </a:solidFill>
                <a:latin typeface="Calibri"/>
                <a:ea typeface="Calibri"/>
                <a:cs typeface="Calibri"/>
                <a:sym typeface="Calibri"/>
              </a:defRPr>
            </a:lvl4pPr>
            <a:lvl5pPr marL="0" marR="0" lvl="4" indent="0" algn="ctr" rtl="0">
              <a:spcBef>
                <a:spcPts val="0"/>
              </a:spcBef>
              <a:buNone/>
              <a:defRPr sz="1800">
                <a:solidFill>
                  <a:srgbClr val="FFFFFF"/>
                </a:solidFill>
                <a:latin typeface="Calibri"/>
                <a:ea typeface="Calibri"/>
                <a:cs typeface="Calibri"/>
                <a:sym typeface="Calibri"/>
              </a:defRPr>
            </a:lvl5pPr>
            <a:lvl6pPr marL="0" marR="0" lvl="5" indent="0" algn="ctr" rtl="0">
              <a:spcBef>
                <a:spcPts val="0"/>
              </a:spcBef>
              <a:buNone/>
              <a:defRPr sz="1800">
                <a:solidFill>
                  <a:srgbClr val="FFFFFF"/>
                </a:solidFill>
                <a:latin typeface="Calibri"/>
                <a:ea typeface="Calibri"/>
                <a:cs typeface="Calibri"/>
                <a:sym typeface="Calibri"/>
              </a:defRPr>
            </a:lvl6pPr>
            <a:lvl7pPr marL="0" marR="0" lvl="6" indent="0" algn="ctr" rtl="0">
              <a:spcBef>
                <a:spcPts val="0"/>
              </a:spcBef>
              <a:buNone/>
              <a:defRPr sz="1800">
                <a:solidFill>
                  <a:srgbClr val="FFFFFF"/>
                </a:solidFill>
                <a:latin typeface="Calibri"/>
                <a:ea typeface="Calibri"/>
                <a:cs typeface="Calibri"/>
                <a:sym typeface="Calibri"/>
              </a:defRPr>
            </a:lvl7pPr>
            <a:lvl8pPr marL="0" marR="0" lvl="7" indent="0" algn="ctr" rtl="0">
              <a:spcBef>
                <a:spcPts val="0"/>
              </a:spcBef>
              <a:buNone/>
              <a:defRPr sz="1800">
                <a:solidFill>
                  <a:srgbClr val="FFFFFF"/>
                </a:solidFill>
                <a:latin typeface="Calibri"/>
                <a:ea typeface="Calibri"/>
                <a:cs typeface="Calibri"/>
                <a:sym typeface="Calibri"/>
              </a:defRPr>
            </a:lvl8pPr>
            <a:lvl9pPr marL="0" marR="0" lvl="8" indent="0" algn="ctr" rtl="0">
              <a:spcBef>
                <a:spcPts val="0"/>
              </a:spcBef>
              <a:buNone/>
              <a:defRPr sz="18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0" name="Shape 120"/>
          <p:cNvSpPr txBox="1">
            <a:spLocks noGrp="1"/>
          </p:cNvSpPr>
          <p:nvPr>
            <p:ph type="body" idx="2"/>
          </p:nvPr>
        </p:nvSpPr>
        <p:spPr>
          <a:xfrm>
            <a:off x="304800" y="285750"/>
            <a:ext cx="7772400" cy="3707130"/>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01752" y="4121459"/>
            <a:ext cx="7772400" cy="445969"/>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Shape 123"/>
          <p:cNvSpPr>
            <a:spLocks noGrp="1"/>
          </p:cNvSpPr>
          <p:nvPr>
            <p:ph type="pic" idx="2"/>
          </p:nvPr>
        </p:nvSpPr>
        <p:spPr>
          <a:xfrm>
            <a:off x="0" y="0"/>
            <a:ext cx="84582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accent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2"/>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3"/>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5"/>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2"/>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3"/>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4"/>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1"/>
          </p:nvPr>
        </p:nvSpPr>
        <p:spPr>
          <a:xfrm>
            <a:off x="301752" y="4572000"/>
            <a:ext cx="7772400" cy="459486"/>
          </a:xfrm>
          <a:prstGeom prst="rect">
            <a:avLst/>
          </a:prstGeom>
          <a:noFill/>
          <a:ln>
            <a:noFill/>
          </a:ln>
        </p:spPr>
        <p:txBody>
          <a:bodyPr spcFirstLastPara="1" wrap="square" lIns="91425" tIns="91425" rIns="91425" bIns="91425" anchor="t" anchorCtr="0"/>
          <a:lstStyle>
            <a:lvl1pPr marL="457200" marR="0" lvl="0" indent="-228600" algn="ctr" rtl="0">
              <a:spcBef>
                <a:spcPts val="32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accent2"/>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accent3"/>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accent5"/>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accent2"/>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accent3"/>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accent4"/>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FFFFFF"/>
                </a:solidFill>
                <a:latin typeface="Calibri"/>
                <a:ea typeface="Calibri"/>
                <a:cs typeface="Calibri"/>
                <a:sym typeface="Calibri"/>
              </a:defRPr>
            </a:lvl1pPr>
            <a:lvl2pPr marL="0" marR="0" lvl="1" indent="0" algn="ctr" rtl="0">
              <a:spcBef>
                <a:spcPts val="0"/>
              </a:spcBef>
              <a:buNone/>
              <a:defRPr sz="1800">
                <a:solidFill>
                  <a:srgbClr val="FFFFFF"/>
                </a:solidFill>
                <a:latin typeface="Calibri"/>
                <a:ea typeface="Calibri"/>
                <a:cs typeface="Calibri"/>
                <a:sym typeface="Calibri"/>
              </a:defRPr>
            </a:lvl2pPr>
            <a:lvl3pPr marL="0" marR="0" lvl="2" indent="0" algn="ctr" rtl="0">
              <a:spcBef>
                <a:spcPts val="0"/>
              </a:spcBef>
              <a:buNone/>
              <a:defRPr sz="1800">
                <a:solidFill>
                  <a:srgbClr val="FFFFFF"/>
                </a:solidFill>
                <a:latin typeface="Calibri"/>
                <a:ea typeface="Calibri"/>
                <a:cs typeface="Calibri"/>
                <a:sym typeface="Calibri"/>
              </a:defRPr>
            </a:lvl3pPr>
            <a:lvl4pPr marL="0" marR="0" lvl="3" indent="0" algn="ctr" rtl="0">
              <a:spcBef>
                <a:spcPts val="0"/>
              </a:spcBef>
              <a:buNone/>
              <a:defRPr sz="1800">
                <a:solidFill>
                  <a:srgbClr val="FFFFFF"/>
                </a:solidFill>
                <a:latin typeface="Calibri"/>
                <a:ea typeface="Calibri"/>
                <a:cs typeface="Calibri"/>
                <a:sym typeface="Calibri"/>
              </a:defRPr>
            </a:lvl4pPr>
            <a:lvl5pPr marL="0" marR="0" lvl="4" indent="0" algn="ctr" rtl="0">
              <a:spcBef>
                <a:spcPts val="0"/>
              </a:spcBef>
              <a:buNone/>
              <a:defRPr sz="1800">
                <a:solidFill>
                  <a:srgbClr val="FFFFFF"/>
                </a:solidFill>
                <a:latin typeface="Calibri"/>
                <a:ea typeface="Calibri"/>
                <a:cs typeface="Calibri"/>
                <a:sym typeface="Calibri"/>
              </a:defRPr>
            </a:lvl5pPr>
            <a:lvl6pPr marL="0" marR="0" lvl="5" indent="0" algn="ctr" rtl="0">
              <a:spcBef>
                <a:spcPts val="0"/>
              </a:spcBef>
              <a:buNone/>
              <a:defRPr sz="1800">
                <a:solidFill>
                  <a:srgbClr val="FFFFFF"/>
                </a:solidFill>
                <a:latin typeface="Calibri"/>
                <a:ea typeface="Calibri"/>
                <a:cs typeface="Calibri"/>
                <a:sym typeface="Calibri"/>
              </a:defRPr>
            </a:lvl6pPr>
            <a:lvl7pPr marL="0" marR="0" lvl="6" indent="0" algn="ctr" rtl="0">
              <a:spcBef>
                <a:spcPts val="0"/>
              </a:spcBef>
              <a:buNone/>
              <a:defRPr sz="1800">
                <a:solidFill>
                  <a:srgbClr val="FFFFFF"/>
                </a:solidFill>
                <a:latin typeface="Calibri"/>
                <a:ea typeface="Calibri"/>
                <a:cs typeface="Calibri"/>
                <a:sym typeface="Calibri"/>
              </a:defRPr>
            </a:lvl7pPr>
            <a:lvl8pPr marL="0" marR="0" lvl="7" indent="0" algn="ctr" rtl="0">
              <a:spcBef>
                <a:spcPts val="0"/>
              </a:spcBef>
              <a:buNone/>
              <a:defRPr sz="1800">
                <a:solidFill>
                  <a:srgbClr val="FFFFFF"/>
                </a:solidFill>
                <a:latin typeface="Calibri"/>
                <a:ea typeface="Calibri"/>
                <a:cs typeface="Calibri"/>
                <a:sym typeface="Calibri"/>
              </a:defRPr>
            </a:lvl8pPr>
            <a:lvl9pPr marL="0" marR="0" lvl="8" indent="0" algn="ctr" rtl="0">
              <a:spcBef>
                <a:spcPts val="0"/>
              </a:spcBef>
              <a:buNone/>
              <a:defRPr sz="18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7" name="Shape 127"/>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Shape 130"/>
          <p:cNvSpPr txBox="1">
            <a:spLocks noGrp="1"/>
          </p:cNvSpPr>
          <p:nvPr>
            <p:ph type="body" idx="1"/>
          </p:nvPr>
        </p:nvSpPr>
        <p:spPr>
          <a:xfrm rot="5400000">
            <a:off x="2466975" y="-809625"/>
            <a:ext cx="3600450" cy="7620000"/>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FFFFFF"/>
                </a:solidFill>
                <a:latin typeface="Calibri"/>
                <a:ea typeface="Calibri"/>
                <a:cs typeface="Calibri"/>
                <a:sym typeface="Calibri"/>
              </a:defRPr>
            </a:lvl1pPr>
            <a:lvl2pPr marL="0" marR="0" lvl="1" indent="0" algn="ctr" rtl="0">
              <a:spcBef>
                <a:spcPts val="0"/>
              </a:spcBef>
              <a:buNone/>
              <a:defRPr sz="1800">
                <a:solidFill>
                  <a:srgbClr val="FFFFFF"/>
                </a:solidFill>
                <a:latin typeface="Calibri"/>
                <a:ea typeface="Calibri"/>
                <a:cs typeface="Calibri"/>
                <a:sym typeface="Calibri"/>
              </a:defRPr>
            </a:lvl2pPr>
            <a:lvl3pPr marL="0" marR="0" lvl="2" indent="0" algn="ctr" rtl="0">
              <a:spcBef>
                <a:spcPts val="0"/>
              </a:spcBef>
              <a:buNone/>
              <a:defRPr sz="1800">
                <a:solidFill>
                  <a:srgbClr val="FFFFFF"/>
                </a:solidFill>
                <a:latin typeface="Calibri"/>
                <a:ea typeface="Calibri"/>
                <a:cs typeface="Calibri"/>
                <a:sym typeface="Calibri"/>
              </a:defRPr>
            </a:lvl3pPr>
            <a:lvl4pPr marL="0" marR="0" lvl="3" indent="0" algn="ctr" rtl="0">
              <a:spcBef>
                <a:spcPts val="0"/>
              </a:spcBef>
              <a:buNone/>
              <a:defRPr sz="1800">
                <a:solidFill>
                  <a:srgbClr val="FFFFFF"/>
                </a:solidFill>
                <a:latin typeface="Calibri"/>
                <a:ea typeface="Calibri"/>
                <a:cs typeface="Calibri"/>
                <a:sym typeface="Calibri"/>
              </a:defRPr>
            </a:lvl4pPr>
            <a:lvl5pPr marL="0" marR="0" lvl="4" indent="0" algn="ctr" rtl="0">
              <a:spcBef>
                <a:spcPts val="0"/>
              </a:spcBef>
              <a:buNone/>
              <a:defRPr sz="1800">
                <a:solidFill>
                  <a:srgbClr val="FFFFFF"/>
                </a:solidFill>
                <a:latin typeface="Calibri"/>
                <a:ea typeface="Calibri"/>
                <a:cs typeface="Calibri"/>
                <a:sym typeface="Calibri"/>
              </a:defRPr>
            </a:lvl5pPr>
            <a:lvl6pPr marL="0" marR="0" lvl="5" indent="0" algn="ctr" rtl="0">
              <a:spcBef>
                <a:spcPts val="0"/>
              </a:spcBef>
              <a:buNone/>
              <a:defRPr sz="1800">
                <a:solidFill>
                  <a:srgbClr val="FFFFFF"/>
                </a:solidFill>
                <a:latin typeface="Calibri"/>
                <a:ea typeface="Calibri"/>
                <a:cs typeface="Calibri"/>
                <a:sym typeface="Calibri"/>
              </a:defRPr>
            </a:lvl6pPr>
            <a:lvl7pPr marL="0" marR="0" lvl="6" indent="0" algn="ctr" rtl="0">
              <a:spcBef>
                <a:spcPts val="0"/>
              </a:spcBef>
              <a:buNone/>
              <a:defRPr sz="1800">
                <a:solidFill>
                  <a:srgbClr val="FFFFFF"/>
                </a:solidFill>
                <a:latin typeface="Calibri"/>
                <a:ea typeface="Calibri"/>
                <a:cs typeface="Calibri"/>
                <a:sym typeface="Calibri"/>
              </a:defRPr>
            </a:lvl7pPr>
            <a:lvl8pPr marL="0" marR="0" lvl="7" indent="0" algn="ctr" rtl="0">
              <a:spcBef>
                <a:spcPts val="0"/>
              </a:spcBef>
              <a:buNone/>
              <a:defRPr sz="1800">
                <a:solidFill>
                  <a:srgbClr val="FFFFFF"/>
                </a:solidFill>
                <a:latin typeface="Calibri"/>
                <a:ea typeface="Calibri"/>
                <a:cs typeface="Calibri"/>
                <a:sym typeface="Calibri"/>
              </a:defRPr>
            </a:lvl8pPr>
            <a:lvl9pPr marL="0" marR="0" lvl="8" indent="0" algn="ctr" rtl="0">
              <a:spcBef>
                <a:spcPts val="0"/>
              </a:spcBef>
              <a:buNone/>
              <a:defRPr sz="18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rot="5400000">
            <a:off x="5311378" y="1524000"/>
            <a:ext cx="4388644" cy="17526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 name="Shape 136"/>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FFFFFF"/>
                </a:solidFill>
                <a:latin typeface="Calibri"/>
                <a:ea typeface="Calibri"/>
                <a:cs typeface="Calibri"/>
                <a:sym typeface="Calibri"/>
              </a:defRPr>
            </a:lvl1pPr>
            <a:lvl2pPr marL="0" marR="0" lvl="1" indent="0" algn="ctr" rtl="0">
              <a:spcBef>
                <a:spcPts val="0"/>
              </a:spcBef>
              <a:buNone/>
              <a:defRPr sz="1800">
                <a:solidFill>
                  <a:srgbClr val="FFFFFF"/>
                </a:solidFill>
                <a:latin typeface="Calibri"/>
                <a:ea typeface="Calibri"/>
                <a:cs typeface="Calibri"/>
                <a:sym typeface="Calibri"/>
              </a:defRPr>
            </a:lvl2pPr>
            <a:lvl3pPr marL="0" marR="0" lvl="2" indent="0" algn="ctr" rtl="0">
              <a:spcBef>
                <a:spcPts val="0"/>
              </a:spcBef>
              <a:buNone/>
              <a:defRPr sz="1800">
                <a:solidFill>
                  <a:srgbClr val="FFFFFF"/>
                </a:solidFill>
                <a:latin typeface="Calibri"/>
                <a:ea typeface="Calibri"/>
                <a:cs typeface="Calibri"/>
                <a:sym typeface="Calibri"/>
              </a:defRPr>
            </a:lvl3pPr>
            <a:lvl4pPr marL="0" marR="0" lvl="3" indent="0" algn="ctr" rtl="0">
              <a:spcBef>
                <a:spcPts val="0"/>
              </a:spcBef>
              <a:buNone/>
              <a:defRPr sz="1800">
                <a:solidFill>
                  <a:srgbClr val="FFFFFF"/>
                </a:solidFill>
                <a:latin typeface="Calibri"/>
                <a:ea typeface="Calibri"/>
                <a:cs typeface="Calibri"/>
                <a:sym typeface="Calibri"/>
              </a:defRPr>
            </a:lvl4pPr>
            <a:lvl5pPr marL="0" marR="0" lvl="4" indent="0" algn="ctr" rtl="0">
              <a:spcBef>
                <a:spcPts val="0"/>
              </a:spcBef>
              <a:buNone/>
              <a:defRPr sz="1800">
                <a:solidFill>
                  <a:srgbClr val="FFFFFF"/>
                </a:solidFill>
                <a:latin typeface="Calibri"/>
                <a:ea typeface="Calibri"/>
                <a:cs typeface="Calibri"/>
                <a:sym typeface="Calibri"/>
              </a:defRPr>
            </a:lvl5pPr>
            <a:lvl6pPr marL="0" marR="0" lvl="5" indent="0" algn="ctr" rtl="0">
              <a:spcBef>
                <a:spcPts val="0"/>
              </a:spcBef>
              <a:buNone/>
              <a:defRPr sz="1800">
                <a:solidFill>
                  <a:srgbClr val="FFFFFF"/>
                </a:solidFill>
                <a:latin typeface="Calibri"/>
                <a:ea typeface="Calibri"/>
                <a:cs typeface="Calibri"/>
                <a:sym typeface="Calibri"/>
              </a:defRPr>
            </a:lvl6pPr>
            <a:lvl7pPr marL="0" marR="0" lvl="6" indent="0" algn="ctr" rtl="0">
              <a:spcBef>
                <a:spcPts val="0"/>
              </a:spcBef>
              <a:buNone/>
              <a:defRPr sz="1800">
                <a:solidFill>
                  <a:srgbClr val="FFFFFF"/>
                </a:solidFill>
                <a:latin typeface="Calibri"/>
                <a:ea typeface="Calibri"/>
                <a:cs typeface="Calibri"/>
                <a:sym typeface="Calibri"/>
              </a:defRPr>
            </a:lvl7pPr>
            <a:lvl8pPr marL="0" marR="0" lvl="7" indent="0" algn="ctr" rtl="0">
              <a:spcBef>
                <a:spcPts val="0"/>
              </a:spcBef>
              <a:buNone/>
              <a:defRPr sz="1800">
                <a:solidFill>
                  <a:srgbClr val="FFFFFF"/>
                </a:solidFill>
                <a:latin typeface="Calibri"/>
                <a:ea typeface="Calibri"/>
                <a:cs typeface="Calibri"/>
                <a:sym typeface="Calibri"/>
              </a:defRPr>
            </a:lvl8pPr>
            <a:lvl9pPr marL="0" marR="0" lvl="8" indent="0" algn="ctr" rtl="0">
              <a:spcBef>
                <a:spcPts val="0"/>
              </a:spcBef>
              <a:buNone/>
              <a:defRPr sz="1800">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2">
            <a:alphaModFix/>
          </a:blip>
          <a:srcRect/>
          <a:stretch/>
        </p:blipFill>
        <p:spPr>
          <a:xfrm>
            <a:off x="43543" y="0"/>
            <a:ext cx="6825343" cy="5159828"/>
          </a:xfrm>
          <a:prstGeom prst="rect">
            <a:avLst/>
          </a:prstGeom>
          <a:noFill/>
          <a:ln>
            <a:noFill/>
          </a:ln>
        </p:spPr>
      </p:pic>
      <p:sp>
        <p:nvSpPr>
          <p:cNvPr id="150" name="Shape 150"/>
          <p:cNvSpPr txBox="1">
            <a:spLocks noGrp="1"/>
          </p:cNvSpPr>
          <p:nvPr>
            <p:ph type="ctrTitle"/>
          </p:nvPr>
        </p:nvSpPr>
        <p:spPr>
          <a:xfrm>
            <a:off x="2590800" y="1714500"/>
            <a:ext cx="6180224" cy="1102519"/>
          </a:xfrm>
          <a:prstGeom prst="rect">
            <a:avLst/>
          </a:prstGeom>
          <a:noFill/>
          <a:ln>
            <a:noFill/>
          </a:ln>
        </p:spPr>
        <p:txBody>
          <a:bodyPr spcFirstLastPara="1" wrap="square" lIns="91425" tIns="91425" rIns="91425" bIns="91425" anchor="t" anchorCtr="0"/>
          <a:lstStyle>
            <a:lvl1pPr marR="0" lvl="0" algn="r" rtl="0">
              <a:spcBef>
                <a:spcPts val="0"/>
              </a:spcBef>
              <a:spcAft>
                <a:spcPts val="0"/>
              </a:spcAft>
              <a:buClr>
                <a:srgbClr val="003300"/>
              </a:buClr>
              <a:buSzPts val="4400"/>
              <a:buFont typeface="Calibri"/>
              <a:buNone/>
              <a:defRPr sz="4400" b="1" i="0" u="none" strike="noStrike" cap="small">
                <a:solidFill>
                  <a:srgbClr val="0033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 name="Shape 151"/>
          <p:cNvSpPr txBox="1">
            <a:spLocks noGrp="1"/>
          </p:cNvSpPr>
          <p:nvPr>
            <p:ph type="subTitle" idx="1"/>
          </p:nvPr>
        </p:nvSpPr>
        <p:spPr>
          <a:xfrm>
            <a:off x="3962400" y="3028950"/>
            <a:ext cx="4772528" cy="742950"/>
          </a:xfrm>
          <a:prstGeom prst="rect">
            <a:avLst/>
          </a:prstGeom>
          <a:noFill/>
          <a:ln>
            <a:noFill/>
          </a:ln>
        </p:spPr>
        <p:txBody>
          <a:bodyPr spcFirstLastPara="1" wrap="square" lIns="91425" tIns="91425" rIns="91425" bIns="91425" anchor="t" anchorCtr="0"/>
          <a:lstStyle>
            <a:lvl1pPr marR="0" lvl="0" algn="r"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1pPr>
            <a:lvl2pPr marR="0" lvl="1"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52" name="Shape 152"/>
          <p:cNvPicPr preferRelativeResize="0"/>
          <p:nvPr/>
        </p:nvPicPr>
        <p:blipFill rotWithShape="1">
          <a:blip r:embed="rId3">
            <a:alphaModFix/>
          </a:blip>
          <a:srcRect/>
          <a:stretch/>
        </p:blipFill>
        <p:spPr>
          <a:xfrm>
            <a:off x="0" y="938"/>
            <a:ext cx="2791213" cy="5143500"/>
          </a:xfrm>
          <a:prstGeom prst="rect">
            <a:avLst/>
          </a:prstGeom>
          <a:noFill/>
          <a:ln>
            <a:noFill/>
          </a:ln>
        </p:spPr>
      </p:pic>
      <p:sp>
        <p:nvSpPr>
          <p:cNvPr id="153" name="Shape 153"/>
          <p:cNvSpPr>
            <a:spLocks noGrp="1"/>
          </p:cNvSpPr>
          <p:nvPr>
            <p:ph type="pic" idx="2"/>
          </p:nvPr>
        </p:nvSpPr>
        <p:spPr>
          <a:xfrm>
            <a:off x="6858000" y="3829050"/>
            <a:ext cx="1828800" cy="742950"/>
          </a:xfrm>
          <a:prstGeom prst="rect">
            <a:avLst/>
          </a:prstGeom>
          <a:noFill/>
          <a:ln>
            <a:noFill/>
          </a:ln>
        </p:spPr>
        <p:txBody>
          <a:bodyPr spcFirstLastPara="1" wrap="square" lIns="91425" tIns="91425" rIns="91425" bIns="91425" anchor="t" anchorCtr="0"/>
          <a:lstStyle>
            <a:lvl1pPr marR="0" lvl="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R="0" lvl="1"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fade">
                                      <p:cBhvr>
                                        <p:cTn id="11"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762000" y="202224"/>
            <a:ext cx="80772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6" name="Shape 156"/>
          <p:cNvSpPr txBox="1">
            <a:spLocks noGrp="1"/>
          </p:cNvSpPr>
          <p:nvPr>
            <p:ph type="body" idx="1"/>
          </p:nvPr>
        </p:nvSpPr>
        <p:spPr>
          <a:xfrm>
            <a:off x="762000" y="1197310"/>
            <a:ext cx="8077200" cy="3223022"/>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762000" y="205978"/>
            <a:ext cx="80772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2" name="Shape 162"/>
          <p:cNvSpPr txBox="1">
            <a:spLocks noGrp="1"/>
          </p:cNvSpPr>
          <p:nvPr>
            <p:ph type="body" idx="1"/>
          </p:nvPr>
        </p:nvSpPr>
        <p:spPr>
          <a:xfrm>
            <a:off x="685800" y="1151335"/>
            <a:ext cx="4040188" cy="47982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body" idx="2"/>
          </p:nvPr>
        </p:nvSpPr>
        <p:spPr>
          <a:xfrm>
            <a:off x="685800" y="1631156"/>
            <a:ext cx="4040188" cy="296346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body" idx="3"/>
          </p:nvPr>
        </p:nvSpPr>
        <p:spPr>
          <a:xfrm>
            <a:off x="4873625" y="1151335"/>
            <a:ext cx="4041775" cy="47982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4"/>
          </p:nvPr>
        </p:nvSpPr>
        <p:spPr>
          <a:xfrm>
            <a:off x="4873625" y="1631156"/>
            <a:ext cx="4041775" cy="2963466"/>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Only">
  <p:cSld name="Background Only">
    <p:spTree>
      <p:nvGrpSpPr>
        <p:cNvPr id="1" name="Shape 169"/>
        <p:cNvGrpSpPr/>
        <p:nvPr/>
      </p:nvGrpSpPr>
      <p:grpSpPr>
        <a:xfrm>
          <a:off x="0" y="0"/>
          <a:ext cx="0" cy="0"/>
          <a:chOff x="0" y="0"/>
          <a:chExt cx="0" cy="0"/>
        </a:xfrm>
      </p:grpSpPr>
      <p:pic>
        <p:nvPicPr>
          <p:cNvPr id="170" name="Shape 170"/>
          <p:cNvPicPr preferRelativeResize="0"/>
          <p:nvPr/>
        </p:nvPicPr>
        <p:blipFill rotWithShape="1">
          <a:blip r:embed="rId2">
            <a:alphaModFix/>
          </a:blip>
          <a:srcRect/>
          <a:stretch/>
        </p:blipFill>
        <p:spPr>
          <a:xfrm>
            <a:off x="43543" y="0"/>
            <a:ext cx="6825343" cy="5159828"/>
          </a:xfrm>
          <a:prstGeom prst="rect">
            <a:avLst/>
          </a:prstGeom>
          <a:noFill/>
          <a:ln>
            <a:noFill/>
          </a:ln>
        </p:spPr>
      </p:pic>
      <p:sp>
        <p:nvSpPr>
          <p:cNvPr id="171" name="Shape 171"/>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74"/>
        <p:cNvGrpSpPr/>
        <p:nvPr/>
      </p:nvGrpSpPr>
      <p:grpSpPr>
        <a:xfrm>
          <a:off x="0" y="0"/>
          <a:ext cx="0" cy="0"/>
          <a:chOff x="0" y="0"/>
          <a:chExt cx="0" cy="0"/>
        </a:xfrm>
      </p:grpSpPr>
      <p:pic>
        <p:nvPicPr>
          <p:cNvPr id="175" name="Shape 175"/>
          <p:cNvPicPr preferRelativeResize="0"/>
          <p:nvPr/>
        </p:nvPicPr>
        <p:blipFill rotWithShape="1">
          <a:blip r:embed="rId2">
            <a:alphaModFix/>
          </a:blip>
          <a:srcRect/>
          <a:stretch/>
        </p:blipFill>
        <p:spPr>
          <a:xfrm>
            <a:off x="43543" y="0"/>
            <a:ext cx="6825343" cy="5159828"/>
          </a:xfrm>
          <a:prstGeom prst="rect">
            <a:avLst/>
          </a:prstGeom>
          <a:noFill/>
          <a:ln>
            <a:noFill/>
          </a:ln>
        </p:spPr>
      </p:pic>
      <p:pic>
        <p:nvPicPr>
          <p:cNvPr id="176" name="Shape 176"/>
          <p:cNvPicPr preferRelativeResize="0"/>
          <p:nvPr/>
        </p:nvPicPr>
        <p:blipFill rotWithShape="1">
          <a:blip r:embed="rId3">
            <a:alphaModFix/>
          </a:blip>
          <a:srcRect/>
          <a:stretch/>
        </p:blipFill>
        <p:spPr>
          <a:xfrm rot="5400000">
            <a:off x="4660103" y="-2382611"/>
            <a:ext cx="2114550" cy="6879773"/>
          </a:xfrm>
          <a:prstGeom prst="rect">
            <a:avLst/>
          </a:prstGeom>
          <a:noFill/>
          <a:ln>
            <a:noFill/>
          </a:ln>
        </p:spPr>
      </p:pic>
      <p:sp>
        <p:nvSpPr>
          <p:cNvPr id="177" name="Shape 177"/>
          <p:cNvSpPr txBox="1">
            <a:spLocks noGrp="1"/>
          </p:cNvSpPr>
          <p:nvPr>
            <p:ph type="title"/>
          </p:nvPr>
        </p:nvSpPr>
        <p:spPr>
          <a:xfrm>
            <a:off x="4572000" y="2286000"/>
            <a:ext cx="4343400" cy="102155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003300"/>
              </a:buClr>
              <a:buSzPts val="4000"/>
              <a:buFont typeface="Calibri"/>
              <a:buNone/>
              <a:defRPr sz="4000" b="1" i="0" u="none" strike="noStrike" cap="small">
                <a:solidFill>
                  <a:srgbClr val="0033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 name="Shape 178"/>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81" name="Shape 181"/>
          <p:cNvSpPr>
            <a:spLocks noGrp="1"/>
          </p:cNvSpPr>
          <p:nvPr>
            <p:ph type="pic" idx="2"/>
          </p:nvPr>
        </p:nvSpPr>
        <p:spPr>
          <a:xfrm>
            <a:off x="6781800" y="4000500"/>
            <a:ext cx="2133600" cy="742950"/>
          </a:xfrm>
          <a:prstGeom prst="rect">
            <a:avLst/>
          </a:prstGeom>
          <a:noFill/>
          <a:ln>
            <a:noFill/>
          </a:ln>
        </p:spPr>
        <p:txBody>
          <a:bodyPr spcFirstLastPara="1" wrap="square" lIns="91425" tIns="91425" rIns="91425" bIns="91425" anchor="t" anchorCtr="0"/>
          <a:lstStyle>
            <a:lvl1pPr marR="0" lvl="0" algn="ctr"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1"/>
                                        </p:tgtEl>
                                        <p:attrNameLst>
                                          <p:attrName>style.visibility</p:attrName>
                                        </p:attrNameLst>
                                      </p:cBhvr>
                                      <p:to>
                                        <p:strVal val="visible"/>
                                      </p:to>
                                    </p:set>
                                    <p:animEffect transition="in" filter="fade">
                                      <p:cBhvr>
                                        <p:cTn id="11"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762000" y="205978"/>
            <a:ext cx="80772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4" name="Shape 184"/>
          <p:cNvSpPr txBox="1">
            <a:spLocks noGrp="1"/>
          </p:cNvSpPr>
          <p:nvPr>
            <p:ph type="body" idx="1"/>
          </p:nvPr>
        </p:nvSpPr>
        <p:spPr>
          <a:xfrm>
            <a:off x="685800" y="1200150"/>
            <a:ext cx="4038600" cy="339447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body" idx="2"/>
          </p:nvPr>
        </p:nvSpPr>
        <p:spPr>
          <a:xfrm>
            <a:off x="4876800" y="1200150"/>
            <a:ext cx="4038600" cy="339447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85800" y="204788"/>
            <a:ext cx="3008313" cy="87153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1" name="Shape 191"/>
          <p:cNvSpPr txBox="1">
            <a:spLocks noGrp="1"/>
          </p:cNvSpPr>
          <p:nvPr>
            <p:ph type="body" idx="1"/>
          </p:nvPr>
        </p:nvSpPr>
        <p:spPr>
          <a:xfrm>
            <a:off x="3803650" y="204788"/>
            <a:ext cx="5111750" cy="4389835"/>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body" idx="2"/>
          </p:nvPr>
        </p:nvSpPr>
        <p:spPr>
          <a:xfrm>
            <a:off x="685800" y="1076325"/>
            <a:ext cx="3008313" cy="3518297"/>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792288" y="3600450"/>
            <a:ext cx="5486400" cy="425053"/>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8" name="Shape 198"/>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body" idx="1"/>
          </p:nvPr>
        </p:nvSpPr>
        <p:spPr>
          <a:xfrm>
            <a:off x="1792288" y="4025503"/>
            <a:ext cx="5486400" cy="603646"/>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762000" y="205978"/>
            <a:ext cx="80772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5" name="Shape 205"/>
          <p:cNvSpPr txBox="1">
            <a:spLocks noGrp="1"/>
          </p:cNvSpPr>
          <p:nvPr>
            <p:ph type="body" idx="1"/>
          </p:nvPr>
        </p:nvSpPr>
        <p:spPr>
          <a:xfrm rot="5400000">
            <a:off x="3103364" y="-1141214"/>
            <a:ext cx="3394472" cy="80772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rot="5400000">
            <a:off x="5616178" y="1371600"/>
            <a:ext cx="4388644" cy="20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1" name="Shape 211"/>
          <p:cNvSpPr txBox="1">
            <a:spLocks noGrp="1"/>
          </p:cNvSpPr>
          <p:nvPr>
            <p:ph type="body" idx="1"/>
          </p:nvPr>
        </p:nvSpPr>
        <p:spPr>
          <a:xfrm rot="5400000">
            <a:off x="1501378" y="-533400"/>
            <a:ext cx="4388644" cy="58674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762000" y="205978"/>
            <a:ext cx="80772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7" name="Shape 217"/>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0"/>
        <p:cNvGrpSpPr/>
        <p:nvPr/>
      </p:nvGrpSpPr>
      <p:grpSpPr>
        <a:xfrm>
          <a:off x="0" y="0"/>
          <a:ext cx="0" cy="0"/>
          <a:chOff x="0" y="0"/>
          <a:chExt cx="0" cy="0"/>
        </a:xfrm>
      </p:grpSpPr>
      <p:sp>
        <p:nvSpPr>
          <p:cNvPr id="221" name="Shape 221"/>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3" name="Shape 223"/>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Shape 28"/>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Shape 4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2"/>
              </a:buClr>
              <a:buSzPts val="4600"/>
              <a:buFont typeface="Arial"/>
              <a:buNone/>
              <a:defRPr sz="46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Shape 65"/>
          <p:cNvSpPr txBox="1">
            <a:spLocks noGrp="1"/>
          </p:cNvSpPr>
          <p:nvPr>
            <p:ph type="body" idx="1"/>
          </p:nvPr>
        </p:nvSpPr>
        <p:spPr>
          <a:xfrm>
            <a:off x="457200" y="1200150"/>
            <a:ext cx="7620000" cy="3600450"/>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 name="Shape 66"/>
          <p:cNvSpPr/>
          <p:nvPr/>
        </p:nvSpPr>
        <p:spPr>
          <a:xfrm>
            <a:off x="8458200" y="0"/>
            <a:ext cx="6858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Shape 67"/>
          <p:cNvSpPr/>
          <p:nvPr/>
        </p:nvSpPr>
        <p:spPr>
          <a:xfrm>
            <a:off x="8458200" y="4114800"/>
            <a:ext cx="685800" cy="514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Shape 68"/>
          <p:cNvSpPr>
            <a:spLocks noGrp="1"/>
          </p:cNvSpPr>
          <p:nvPr>
            <p:ph type="sldNum" idx="12"/>
          </p:nvPr>
        </p:nvSpPr>
        <p:spPr>
          <a:xfrm>
            <a:off x="8531788" y="4236720"/>
            <a:ext cx="548640" cy="29718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b="0" i="0" u="none" strike="noStrike" cap="none">
                <a:solidFill>
                  <a:srgbClr val="FFFFFF"/>
                </a:solidFill>
                <a:latin typeface="Calibri"/>
                <a:ea typeface="Calibri"/>
                <a:cs typeface="Calibri"/>
                <a:sym typeface="Calibri"/>
              </a:defRPr>
            </a:lvl1pPr>
            <a:lvl2pPr marL="0" marR="0" lvl="1" indent="0" algn="ctr" rtl="0">
              <a:spcBef>
                <a:spcPts val="0"/>
              </a:spcBef>
              <a:buNone/>
              <a:defRPr sz="1800" b="0" i="0" u="none" strike="noStrike" cap="none">
                <a:solidFill>
                  <a:srgbClr val="FFFFFF"/>
                </a:solidFill>
                <a:latin typeface="Calibri"/>
                <a:ea typeface="Calibri"/>
                <a:cs typeface="Calibri"/>
                <a:sym typeface="Calibri"/>
              </a:defRPr>
            </a:lvl2pPr>
            <a:lvl3pPr marL="0" marR="0" lvl="2" indent="0" algn="ctr" rtl="0">
              <a:spcBef>
                <a:spcPts val="0"/>
              </a:spcBef>
              <a:buNone/>
              <a:defRPr sz="1800" b="0" i="0" u="none" strike="noStrike" cap="none">
                <a:solidFill>
                  <a:srgbClr val="FFFFFF"/>
                </a:solidFill>
                <a:latin typeface="Calibri"/>
                <a:ea typeface="Calibri"/>
                <a:cs typeface="Calibri"/>
                <a:sym typeface="Calibri"/>
              </a:defRPr>
            </a:lvl3pPr>
            <a:lvl4pPr marL="0" marR="0" lvl="3" indent="0" algn="ctr" rtl="0">
              <a:spcBef>
                <a:spcPts val="0"/>
              </a:spcBef>
              <a:buNone/>
              <a:defRPr sz="1800" b="0" i="0" u="none" strike="noStrike" cap="none">
                <a:solidFill>
                  <a:srgbClr val="FFFFFF"/>
                </a:solidFill>
                <a:latin typeface="Calibri"/>
                <a:ea typeface="Calibri"/>
                <a:cs typeface="Calibri"/>
                <a:sym typeface="Calibri"/>
              </a:defRPr>
            </a:lvl4pPr>
            <a:lvl5pPr marL="0" marR="0" lvl="4" indent="0" algn="ctr" rtl="0">
              <a:spcBef>
                <a:spcPts val="0"/>
              </a:spcBef>
              <a:buNone/>
              <a:defRPr sz="1800" b="0" i="0" u="none" strike="noStrike" cap="none">
                <a:solidFill>
                  <a:srgbClr val="FFFFFF"/>
                </a:solidFill>
                <a:latin typeface="Calibri"/>
                <a:ea typeface="Calibri"/>
                <a:cs typeface="Calibri"/>
                <a:sym typeface="Calibri"/>
              </a:defRPr>
            </a:lvl5pPr>
            <a:lvl6pPr marL="0" marR="0" lvl="5" indent="0" algn="ctr" rtl="0">
              <a:spcBef>
                <a:spcPts val="0"/>
              </a:spcBef>
              <a:buNone/>
              <a:defRPr sz="1800" b="0" i="0" u="none" strike="noStrike" cap="none">
                <a:solidFill>
                  <a:srgbClr val="FFFFFF"/>
                </a:solidFill>
                <a:latin typeface="Calibri"/>
                <a:ea typeface="Calibri"/>
                <a:cs typeface="Calibri"/>
                <a:sym typeface="Calibri"/>
              </a:defRPr>
            </a:lvl6pPr>
            <a:lvl7pPr marL="0" marR="0" lvl="6" indent="0" algn="ctr" rtl="0">
              <a:spcBef>
                <a:spcPts val="0"/>
              </a:spcBef>
              <a:buNone/>
              <a:defRPr sz="1800" b="0" i="0" u="none" strike="noStrike" cap="none">
                <a:solidFill>
                  <a:srgbClr val="FFFFFF"/>
                </a:solidFill>
                <a:latin typeface="Calibri"/>
                <a:ea typeface="Calibri"/>
                <a:cs typeface="Calibri"/>
                <a:sym typeface="Calibri"/>
              </a:defRPr>
            </a:lvl7pPr>
            <a:lvl8pPr marL="0" marR="0" lvl="7" indent="0" algn="ctr" rtl="0">
              <a:spcBef>
                <a:spcPts val="0"/>
              </a:spcBef>
              <a:buNone/>
              <a:defRPr sz="1800" b="0" i="0" u="none" strike="noStrike" cap="none">
                <a:solidFill>
                  <a:srgbClr val="FFFFFF"/>
                </a:solidFill>
                <a:latin typeface="Calibri"/>
                <a:ea typeface="Calibri"/>
                <a:cs typeface="Calibri"/>
                <a:sym typeface="Calibri"/>
              </a:defRPr>
            </a:lvl8pPr>
            <a:lvl9pPr marL="0" marR="0" lvl="8" indent="0" algn="ctr" rtl="0">
              <a:spcBef>
                <a:spcPts val="0"/>
              </a:spcBef>
              <a:buNone/>
              <a:defRPr sz="1800" b="0" i="0" u="none" strike="noStrike" cap="none">
                <a:solidFill>
                  <a:srgbClr val="FFFFFF"/>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69" name="Shape 69"/>
          <p:cNvSpPr txBox="1">
            <a:spLocks noGrp="1"/>
          </p:cNvSpPr>
          <p:nvPr>
            <p:ph type="ftr" idx="11"/>
          </p:nvPr>
        </p:nvSpPr>
        <p:spPr>
          <a:xfrm rot="-5400000">
            <a:off x="7882820" y="2990850"/>
            <a:ext cx="1775461" cy="36576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rot="-5400000">
            <a:off x="7856151" y="1188720"/>
            <a:ext cx="1828799" cy="36576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pic>
        <p:nvPicPr>
          <p:cNvPr id="141" name="Shape 141"/>
          <p:cNvPicPr preferRelativeResize="0"/>
          <p:nvPr/>
        </p:nvPicPr>
        <p:blipFill rotWithShape="1">
          <a:blip r:embed="rId14">
            <a:alphaModFix/>
          </a:blip>
          <a:srcRect/>
          <a:stretch/>
        </p:blipFill>
        <p:spPr>
          <a:xfrm>
            <a:off x="43543" y="0"/>
            <a:ext cx="6825343" cy="5159828"/>
          </a:xfrm>
          <a:prstGeom prst="rect">
            <a:avLst/>
          </a:prstGeom>
          <a:noFill/>
          <a:ln>
            <a:noFill/>
          </a:ln>
        </p:spPr>
      </p:pic>
      <p:sp>
        <p:nvSpPr>
          <p:cNvPr id="142" name="Shape 142"/>
          <p:cNvSpPr txBox="1">
            <a:spLocks noGrp="1"/>
          </p:cNvSpPr>
          <p:nvPr>
            <p:ph type="title"/>
          </p:nvPr>
        </p:nvSpPr>
        <p:spPr>
          <a:xfrm>
            <a:off x="762000" y="205978"/>
            <a:ext cx="8077200" cy="857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 name="Shape 143"/>
          <p:cNvSpPr txBox="1">
            <a:spLocks noGrp="1"/>
          </p:cNvSpPr>
          <p:nvPr>
            <p:ph type="body" idx="1"/>
          </p:nvPr>
        </p:nvSpPr>
        <p:spPr>
          <a:xfrm>
            <a:off x="762000" y="1200150"/>
            <a:ext cx="8077200" cy="3394472"/>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762000" y="4767263"/>
            <a:ext cx="2133600" cy="273844"/>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352800" y="4767263"/>
            <a:ext cx="2895600" cy="273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7056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pic>
        <p:nvPicPr>
          <p:cNvPr id="147" name="Shape 147"/>
          <p:cNvPicPr preferRelativeResize="0"/>
          <p:nvPr/>
        </p:nvPicPr>
        <p:blipFill rotWithShape="1">
          <a:blip r:embed="rId15">
            <a:alphaModFix/>
          </a:blip>
          <a:srcRect/>
          <a:stretch/>
        </p:blipFill>
        <p:spPr>
          <a:xfrm>
            <a:off x="-152400" y="-81887"/>
            <a:ext cx="614030" cy="531239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ctrTitle"/>
          </p:nvPr>
        </p:nvSpPr>
        <p:spPr>
          <a:xfrm>
            <a:off x="685800" y="1028701"/>
            <a:ext cx="7543800" cy="17716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4800"/>
              <a:buFont typeface="Arial"/>
              <a:buNone/>
            </a:pPr>
            <a:r>
              <a:rPr lang="en" sz="4800" b="0" i="0" u="none" strike="noStrike" cap="none">
                <a:solidFill>
                  <a:schemeClr val="dk2"/>
                </a:solidFill>
                <a:latin typeface="Arial"/>
                <a:ea typeface="Arial"/>
                <a:cs typeface="Arial"/>
                <a:sym typeface="Arial"/>
              </a:rPr>
              <a:t>Transforming Writing Pedagogy With a Focus on Reading</a:t>
            </a:r>
            <a:endParaRPr sz="4800" b="0" i="0" u="none" strike="noStrike" cap="none">
              <a:solidFill>
                <a:srgbClr val="0070C0"/>
              </a:solidFill>
              <a:latin typeface="Arial"/>
              <a:ea typeface="Arial"/>
              <a:cs typeface="Arial"/>
              <a:sym typeface="Arial"/>
            </a:endParaRPr>
          </a:p>
        </p:txBody>
      </p:sp>
      <p:sp>
        <p:nvSpPr>
          <p:cNvPr id="229" name="Shape 229"/>
          <p:cNvSpPr txBox="1">
            <a:spLocks noGrp="1"/>
          </p:cNvSpPr>
          <p:nvPr>
            <p:ph type="subTitle" idx="1"/>
          </p:nvPr>
        </p:nvSpPr>
        <p:spPr>
          <a:xfrm>
            <a:off x="685800" y="3429000"/>
            <a:ext cx="6461760" cy="8001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accent1"/>
              </a:buClr>
              <a:buSzPts val="2170"/>
              <a:buFont typeface="Arial"/>
              <a:buNone/>
            </a:pPr>
            <a:r>
              <a:rPr lang="en" sz="2170" b="0" i="0" u="none" strike="noStrike" cap="none">
                <a:solidFill>
                  <a:srgbClr val="0070C0"/>
                </a:solidFill>
                <a:latin typeface="Calibri"/>
                <a:ea typeface="Calibri"/>
                <a:cs typeface="Calibri"/>
                <a:sym typeface="Calibri"/>
              </a:rPr>
              <a:t>Alice Horning, Oakland University</a:t>
            </a:r>
            <a:endParaRPr/>
          </a:p>
          <a:p>
            <a:pPr marL="0" marR="0" lvl="0" indent="0" algn="ctr" rtl="0">
              <a:lnSpc>
                <a:spcPct val="80000"/>
              </a:lnSpc>
              <a:spcBef>
                <a:spcPts val="434"/>
              </a:spcBef>
              <a:spcAft>
                <a:spcPts val="0"/>
              </a:spcAft>
              <a:buClr>
                <a:schemeClr val="accent1"/>
              </a:buClr>
              <a:buSzPts val="2170"/>
              <a:buFont typeface="Arial"/>
              <a:buNone/>
            </a:pPr>
            <a:r>
              <a:rPr lang="en" sz="2170" b="0" i="0" u="none" strike="noStrike" cap="none">
                <a:solidFill>
                  <a:srgbClr val="0070C0"/>
                </a:solidFill>
                <a:latin typeface="Calibri"/>
                <a:ea typeface="Calibri"/>
                <a:cs typeface="Calibri"/>
                <a:sym typeface="Calibri"/>
              </a:rPr>
              <a:t>Cynthia Haller, York College, CUNY</a:t>
            </a:r>
            <a:endParaRPr/>
          </a:p>
          <a:p>
            <a:pPr marL="0" marR="0" lvl="0" indent="0" algn="ctr" rtl="0">
              <a:lnSpc>
                <a:spcPct val="80000"/>
              </a:lnSpc>
              <a:spcBef>
                <a:spcPts val="434"/>
              </a:spcBef>
              <a:spcAft>
                <a:spcPts val="0"/>
              </a:spcAft>
              <a:buClr>
                <a:schemeClr val="accent1"/>
              </a:buClr>
              <a:buSzPts val="2170"/>
              <a:buFont typeface="Arial"/>
              <a:buNone/>
            </a:pPr>
            <a:r>
              <a:rPr lang="en" sz="2170" b="0" i="0" u="none" strike="noStrike" cap="none">
                <a:solidFill>
                  <a:srgbClr val="0070C0"/>
                </a:solidFill>
                <a:latin typeface="Calibri"/>
                <a:ea typeface="Calibri"/>
                <a:cs typeface="Calibri"/>
                <a:sym typeface="Calibri"/>
              </a:rPr>
              <a:t>Ellen Carillo, University of Connecticut</a:t>
            </a:r>
            <a:endParaRPr sz="2170" b="0" i="0" u="none" strike="noStrike" cap="none">
              <a:solidFill>
                <a:srgbClr val="0070C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body" idx="4294967295"/>
          </p:nvPr>
        </p:nvSpPr>
        <p:spPr>
          <a:xfrm>
            <a:off x="457200" y="235375"/>
            <a:ext cx="7620000" cy="4565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 sz="1704"/>
              <a:t>STANFORD HISTORY EDUCATION GROUP STUDY (2016)</a:t>
            </a:r>
            <a:endParaRPr sz="1704"/>
          </a:p>
          <a:p>
            <a:pPr marL="342900" marR="0" lvl="0" indent="-234696" algn="l" rtl="0">
              <a:lnSpc>
                <a:spcPct val="80000"/>
              </a:lnSpc>
              <a:spcBef>
                <a:spcPts val="0"/>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College</a:t>
            </a:r>
            <a:endParaRPr sz="1800">
              <a:latin typeface="Arial"/>
              <a:ea typeface="Arial"/>
              <a:cs typeface="Arial"/>
              <a:sym typeface="Arial"/>
            </a:endParaRPr>
          </a:p>
          <a:p>
            <a:pPr marL="342900" marR="0" lvl="0" indent="-234696" algn="l" rtl="0">
              <a:lnSpc>
                <a:spcPct val="80000"/>
              </a:lnSpc>
              <a:spcBef>
                <a:spcPts val="341"/>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1) Article Evaluation:</a:t>
            </a:r>
            <a:endParaRPr sz="1800">
              <a:latin typeface="Arial"/>
              <a:ea typeface="Arial"/>
              <a:cs typeface="Arial"/>
              <a:sym typeface="Arial"/>
            </a:endParaRPr>
          </a:p>
          <a:p>
            <a:pPr marL="342900" marR="0" lvl="0" indent="-234696" algn="l" rtl="0">
              <a:lnSpc>
                <a:spcPct val="80000"/>
              </a:lnSpc>
              <a:spcBef>
                <a:spcPts val="341"/>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In an open web search, students decide if a website can be trusted. </a:t>
            </a:r>
            <a:endParaRPr sz="1800" i="0" u="none" strike="noStrike" cap="none">
              <a:solidFill>
                <a:schemeClr val="dk1"/>
              </a:solidFill>
              <a:latin typeface="Arial"/>
              <a:ea typeface="Arial"/>
              <a:cs typeface="Arial"/>
              <a:sym typeface="Arial"/>
            </a:endParaRPr>
          </a:p>
          <a:p>
            <a:pPr marL="342900" marR="0" lvl="0" indent="-234696" algn="l" rtl="0">
              <a:lnSpc>
                <a:spcPct val="80000"/>
              </a:lnSpc>
              <a:spcBef>
                <a:spcPts val="341"/>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2) Research a Claim:</a:t>
            </a:r>
            <a:endParaRPr sz="1800">
              <a:latin typeface="Arial"/>
              <a:ea typeface="Arial"/>
              <a:cs typeface="Arial"/>
              <a:sym typeface="Arial"/>
            </a:endParaRPr>
          </a:p>
          <a:p>
            <a:pPr marL="342900" marR="0" lvl="0" indent="-234696" algn="l" rtl="0">
              <a:lnSpc>
                <a:spcPct val="80000"/>
              </a:lnSpc>
              <a:spcBef>
                <a:spcPts val="341"/>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Students search online to verify a claim about a controversial topic. </a:t>
            </a:r>
            <a:endParaRPr sz="1800" i="0" u="none" strike="noStrike" cap="none">
              <a:solidFill>
                <a:schemeClr val="dk1"/>
              </a:solidFill>
              <a:latin typeface="Arial"/>
              <a:ea typeface="Arial"/>
              <a:cs typeface="Arial"/>
              <a:sym typeface="Arial"/>
            </a:endParaRPr>
          </a:p>
          <a:p>
            <a:pPr marL="342900" marR="0" lvl="0" indent="-234696" algn="l" rtl="0">
              <a:lnSpc>
                <a:spcPct val="80000"/>
              </a:lnSpc>
              <a:spcBef>
                <a:spcPts val="341"/>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3) Website Reliability:</a:t>
            </a:r>
            <a:endParaRPr sz="1800">
              <a:latin typeface="Arial"/>
              <a:ea typeface="Arial"/>
              <a:cs typeface="Arial"/>
              <a:sym typeface="Arial"/>
            </a:endParaRPr>
          </a:p>
          <a:p>
            <a:pPr marL="342900" marR="0" lvl="0" indent="-234696" algn="l" rtl="0">
              <a:lnSpc>
                <a:spcPct val="80000"/>
              </a:lnSpc>
              <a:spcBef>
                <a:spcPts val="341"/>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Students determine whether a partisan site is trustworthy. </a:t>
            </a:r>
            <a:endParaRPr sz="1800" i="0" u="none" strike="noStrike" cap="none">
              <a:solidFill>
                <a:schemeClr val="dk1"/>
              </a:solidFill>
              <a:latin typeface="Arial"/>
              <a:ea typeface="Arial"/>
              <a:cs typeface="Arial"/>
              <a:sym typeface="Arial"/>
            </a:endParaRPr>
          </a:p>
          <a:p>
            <a:pPr marL="342900" marR="0" lvl="0" indent="-234696" algn="l" rtl="0">
              <a:lnSpc>
                <a:spcPct val="80000"/>
              </a:lnSpc>
              <a:spcBef>
                <a:spcPts val="341"/>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4) Social Media Video:</a:t>
            </a:r>
            <a:endParaRPr sz="1800">
              <a:latin typeface="Arial"/>
              <a:ea typeface="Arial"/>
              <a:cs typeface="Arial"/>
              <a:sym typeface="Arial"/>
            </a:endParaRPr>
          </a:p>
          <a:p>
            <a:pPr marL="342900" marR="0" lvl="0" indent="-234696" algn="l" rtl="0">
              <a:lnSpc>
                <a:spcPct val="80000"/>
              </a:lnSpc>
              <a:spcBef>
                <a:spcPts val="341"/>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Students watch an online video and identify its strengths and weaknesses. </a:t>
            </a:r>
            <a:endParaRPr sz="1800" i="0" u="none" strike="noStrike" cap="none">
              <a:solidFill>
                <a:schemeClr val="dk1"/>
              </a:solidFill>
              <a:latin typeface="Arial"/>
              <a:ea typeface="Arial"/>
              <a:cs typeface="Arial"/>
              <a:sym typeface="Arial"/>
            </a:endParaRPr>
          </a:p>
          <a:p>
            <a:pPr marL="342900" marR="0" lvl="0" indent="-234696" algn="l" rtl="0">
              <a:lnSpc>
                <a:spcPct val="80000"/>
              </a:lnSpc>
              <a:spcBef>
                <a:spcPts val="341"/>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5) Claims on Social Media: </a:t>
            </a:r>
            <a:endParaRPr sz="1800">
              <a:latin typeface="Arial"/>
              <a:ea typeface="Arial"/>
              <a:cs typeface="Arial"/>
              <a:sym typeface="Arial"/>
            </a:endParaRPr>
          </a:p>
          <a:p>
            <a:pPr marL="342900" marR="0" lvl="0" indent="-234696" algn="l" rtl="0">
              <a:lnSpc>
                <a:spcPct val="80000"/>
              </a:lnSpc>
              <a:spcBef>
                <a:spcPts val="341"/>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Students read a tweet and explain why it might or might </a:t>
            </a:r>
            <a:endParaRPr sz="1800">
              <a:latin typeface="Arial"/>
              <a:ea typeface="Arial"/>
              <a:cs typeface="Arial"/>
              <a:sym typeface="Arial"/>
            </a:endParaRPr>
          </a:p>
          <a:p>
            <a:pPr marL="342900" marR="0" lvl="0" indent="-234696" algn="l" rtl="0">
              <a:lnSpc>
                <a:spcPct val="80000"/>
              </a:lnSpc>
              <a:spcBef>
                <a:spcPts val="341"/>
              </a:spcBef>
              <a:spcAft>
                <a:spcPts val="0"/>
              </a:spcAft>
              <a:buClr>
                <a:schemeClr val="accent1"/>
              </a:buClr>
              <a:buSzPts val="1800"/>
              <a:buFont typeface="Arial"/>
              <a:buChar char="•"/>
            </a:pPr>
            <a:r>
              <a:rPr lang="en" sz="1800" i="0" u="none" strike="noStrike" cap="none">
                <a:solidFill>
                  <a:schemeClr val="dk1"/>
                </a:solidFill>
                <a:latin typeface="Arial"/>
                <a:ea typeface="Arial"/>
                <a:cs typeface="Arial"/>
                <a:sym typeface="Arial"/>
              </a:rPr>
              <a:t>not be a useful source of information. </a:t>
            </a:r>
            <a:endParaRPr sz="1800">
              <a:latin typeface="Arial"/>
              <a:ea typeface="Arial"/>
              <a:cs typeface="Arial"/>
              <a:sym typeface="Arial"/>
            </a:endParaRPr>
          </a:p>
          <a:p>
            <a:pPr marL="342900" marR="0" lvl="0" indent="-120332" algn="l" rtl="0">
              <a:lnSpc>
                <a:spcPct val="80000"/>
              </a:lnSpc>
              <a:spcBef>
                <a:spcPts val="341"/>
              </a:spcBef>
              <a:spcAft>
                <a:spcPts val="0"/>
              </a:spcAft>
              <a:buClr>
                <a:schemeClr val="accent1"/>
              </a:buClr>
              <a:buSzPts val="1705"/>
              <a:buFont typeface="Arial"/>
              <a:buNone/>
            </a:pPr>
            <a:endParaRPr sz="1704"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13000" y="126453"/>
            <a:ext cx="76200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Implications</a:t>
            </a:r>
            <a:endParaRPr sz="3000" b="0" i="0" u="none" strike="noStrike" cap="none">
              <a:solidFill>
                <a:schemeClr val="dk2"/>
              </a:solidFill>
              <a:latin typeface="Arial"/>
              <a:ea typeface="Arial"/>
              <a:cs typeface="Arial"/>
              <a:sym typeface="Arial"/>
            </a:endParaRPr>
          </a:p>
        </p:txBody>
      </p:sp>
      <p:sp>
        <p:nvSpPr>
          <p:cNvPr id="287" name="Shape 287"/>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09550" algn="l" rtl="0">
              <a:spcBef>
                <a:spcPts val="0"/>
              </a:spcBef>
              <a:spcAft>
                <a:spcPts val="0"/>
              </a:spcAft>
              <a:buClr>
                <a:schemeClr val="accent1"/>
              </a:buClr>
              <a:buSzPts val="3300"/>
              <a:buFont typeface="Arial"/>
              <a:buChar char="•"/>
            </a:pPr>
            <a:r>
              <a:rPr lang="en" sz="3300" b="0" i="0" u="none" strike="noStrike" cap="none">
                <a:solidFill>
                  <a:schemeClr val="dk1"/>
                </a:solidFill>
                <a:latin typeface="Calibri"/>
                <a:ea typeface="Calibri"/>
                <a:cs typeface="Calibri"/>
                <a:sym typeface="Calibri"/>
              </a:rPr>
              <a:t>All show the same thing:  don’t, won’t, can’t.</a:t>
            </a:r>
            <a:endParaRPr sz="1900"/>
          </a:p>
          <a:p>
            <a:pPr marL="342900" marR="0" lvl="0" indent="-209550" algn="l" rtl="0">
              <a:spcBef>
                <a:spcPts val="720"/>
              </a:spcBef>
              <a:spcAft>
                <a:spcPts val="0"/>
              </a:spcAft>
              <a:buClr>
                <a:schemeClr val="accent1"/>
              </a:buClr>
              <a:buSzPts val="3300"/>
              <a:buFont typeface="Arial"/>
              <a:buChar char="•"/>
            </a:pPr>
            <a:r>
              <a:rPr lang="en" sz="3300" b="0" i="0" u="none" strike="noStrike" cap="none">
                <a:solidFill>
                  <a:schemeClr val="dk1"/>
                </a:solidFill>
                <a:latin typeface="Calibri"/>
                <a:ea typeface="Calibri"/>
                <a:cs typeface="Calibri"/>
                <a:sym typeface="Calibri"/>
              </a:rPr>
              <a:t>The size and nature of the problem should be clear.</a:t>
            </a:r>
            <a:endParaRPr sz="3300" b="0" i="0" u="none" strike="noStrike" cap="none">
              <a:solidFill>
                <a:schemeClr val="dk1"/>
              </a:solidFill>
              <a:latin typeface="Calibri"/>
              <a:ea typeface="Calibri"/>
              <a:cs typeface="Calibri"/>
              <a:sym typeface="Calibri"/>
            </a:endParaRPr>
          </a:p>
          <a:p>
            <a:pPr marL="342900" marR="0" lvl="0" indent="-209550" algn="l" rtl="0">
              <a:spcBef>
                <a:spcPts val="720"/>
              </a:spcBef>
              <a:spcAft>
                <a:spcPts val="0"/>
              </a:spcAft>
              <a:buClr>
                <a:schemeClr val="accent1"/>
              </a:buClr>
              <a:buSzPts val="3300"/>
              <a:buFont typeface="Arial"/>
              <a:buChar char="•"/>
            </a:pPr>
            <a:r>
              <a:rPr lang="en" sz="3300" b="0" i="0" u="none" strike="noStrike" cap="none">
                <a:solidFill>
                  <a:schemeClr val="dk1"/>
                </a:solidFill>
                <a:latin typeface="Calibri"/>
                <a:ea typeface="Calibri"/>
                <a:cs typeface="Calibri"/>
                <a:sym typeface="Calibri"/>
              </a:rPr>
              <a:t>We are all in this together and must work on students’ reading to meet our goals.</a:t>
            </a:r>
            <a:endParaRPr sz="3300" b="0" i="0" u="none" strike="noStrike" cap="none">
              <a:solidFill>
                <a:schemeClr val="dk1"/>
              </a:solidFill>
              <a:latin typeface="Calibri"/>
              <a:ea typeface="Calibri"/>
              <a:cs typeface="Calibri"/>
              <a:sym typeface="Calibri"/>
            </a:endParaRPr>
          </a:p>
          <a:p>
            <a:pPr marL="342900" marR="0" lvl="0" indent="-88900" algn="l" rtl="0">
              <a:spcBef>
                <a:spcPts val="44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Discussion at tables</a:t>
            </a:r>
            <a:endParaRPr sz="3000" b="0" i="0" u="none" strike="noStrike" cap="none">
              <a:solidFill>
                <a:schemeClr val="dk2"/>
              </a:solidFill>
              <a:latin typeface="Arial"/>
              <a:ea typeface="Arial"/>
              <a:cs typeface="Arial"/>
              <a:sym typeface="Arial"/>
            </a:endParaRPr>
          </a:p>
        </p:txBody>
      </p:sp>
      <p:sp>
        <p:nvSpPr>
          <p:cNvPr id="293" name="Shape 293"/>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accent1"/>
              </a:buClr>
              <a:buSzPts val="3000"/>
              <a:buFont typeface="Arial"/>
              <a:buChar char="•"/>
            </a:pPr>
            <a:r>
              <a:rPr lang="en" sz="3000" i="0" u="none" strike="noStrike" cap="none">
                <a:solidFill>
                  <a:schemeClr val="dk1"/>
                </a:solidFill>
                <a:latin typeface="Arial"/>
                <a:ea typeface="Arial"/>
                <a:cs typeface="Arial"/>
                <a:sym typeface="Arial"/>
              </a:rPr>
              <a:t>How do you see this playing out in your own classes or in your program?</a:t>
            </a:r>
            <a:endParaRPr sz="3000">
              <a:latin typeface="Arial"/>
              <a:ea typeface="Arial"/>
              <a:cs typeface="Arial"/>
              <a:sym typeface="Arial"/>
            </a:endParaRPr>
          </a:p>
          <a:p>
            <a:pPr marL="342900" marR="0" lvl="0" indent="-190500" algn="l" rtl="0">
              <a:spcBef>
                <a:spcPts val="720"/>
              </a:spcBef>
              <a:spcAft>
                <a:spcPts val="0"/>
              </a:spcAft>
              <a:buClr>
                <a:schemeClr val="accent1"/>
              </a:buClr>
              <a:buSzPts val="3000"/>
              <a:buFont typeface="Arial"/>
              <a:buChar char="•"/>
            </a:pPr>
            <a:r>
              <a:rPr lang="en" sz="3000" i="0" u="none" strike="noStrike" cap="none">
                <a:solidFill>
                  <a:schemeClr val="dk1"/>
                </a:solidFill>
                <a:latin typeface="Arial"/>
                <a:ea typeface="Arial"/>
                <a:cs typeface="Arial"/>
                <a:sym typeface="Arial"/>
              </a:rPr>
              <a:t>Strategies:  What opportunities are there for you to work on reading in your program or on your campus</a:t>
            </a:r>
            <a:endParaRPr sz="3000">
              <a:latin typeface="Arial"/>
              <a:ea typeface="Arial"/>
              <a:cs typeface="Arial"/>
              <a:sym typeface="Arial"/>
            </a:endParaRPr>
          </a:p>
          <a:p>
            <a:pPr marL="342900" marR="0" lvl="0" indent="-190500" algn="l" rtl="0">
              <a:spcBef>
                <a:spcPts val="720"/>
              </a:spcBef>
              <a:spcAft>
                <a:spcPts val="0"/>
              </a:spcAft>
              <a:buClr>
                <a:schemeClr val="accent1"/>
              </a:buClr>
              <a:buSzPts val="3000"/>
              <a:buFont typeface="Arial"/>
              <a:buChar char="•"/>
            </a:pPr>
            <a:r>
              <a:rPr lang="en" sz="3000" i="0" u="none" strike="noStrike" cap="none">
                <a:solidFill>
                  <a:schemeClr val="dk1"/>
                </a:solidFill>
                <a:latin typeface="Arial"/>
                <a:ea typeface="Arial"/>
                <a:cs typeface="Arial"/>
                <a:sym typeface="Arial"/>
              </a:rPr>
              <a:t>?? Common book?  Center for Teaching?  Special programs?</a:t>
            </a:r>
            <a:endParaRPr sz="300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171450"/>
            <a:ext cx="7620000" cy="1943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600" b="0" i="0" u="none" strike="noStrike" cap="none">
                <a:solidFill>
                  <a:schemeClr val="dk2"/>
                </a:solidFill>
                <a:latin typeface="Arial"/>
                <a:ea typeface="Arial"/>
                <a:cs typeface="Arial"/>
                <a:sym typeface="Arial"/>
              </a:rPr>
              <a:t>Understanding the psycholinguistic features of reading</a:t>
            </a:r>
            <a:endParaRPr sz="3600" b="0" i="0" u="none" strike="noStrike" cap="none">
              <a:solidFill>
                <a:schemeClr val="dk2"/>
              </a:solidFill>
              <a:latin typeface="Arial"/>
              <a:ea typeface="Arial"/>
              <a:cs typeface="Arial"/>
              <a:sym typeface="Arial"/>
            </a:endParaRPr>
          </a:p>
        </p:txBody>
      </p:sp>
      <p:sp>
        <p:nvSpPr>
          <p:cNvPr id="299" name="Shape 299"/>
          <p:cNvSpPr txBox="1">
            <a:spLocks noGrp="1"/>
          </p:cNvSpPr>
          <p:nvPr>
            <p:ph type="body" idx="1"/>
          </p:nvPr>
        </p:nvSpPr>
        <p:spPr>
          <a:xfrm>
            <a:off x="457200" y="2400300"/>
            <a:ext cx="7620000" cy="240030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accent1"/>
              </a:buClr>
              <a:buSzPts val="4000"/>
              <a:buFont typeface="Arial"/>
              <a:buChar char="•"/>
            </a:pPr>
            <a:r>
              <a:rPr lang="en" sz="4000" b="0" i="0" u="none" strike="noStrike" cap="none">
                <a:solidFill>
                  <a:schemeClr val="dk1"/>
                </a:solidFill>
                <a:latin typeface="Calibri"/>
                <a:ea typeface="Calibri"/>
                <a:cs typeface="Calibri"/>
                <a:sym typeface="Calibri"/>
              </a:rPr>
              <a:t>Reading is fast</a:t>
            </a:r>
            <a:endParaRPr/>
          </a:p>
          <a:p>
            <a:pPr marL="342900" marR="0" lvl="0" indent="-228600" algn="l" rtl="0">
              <a:spcBef>
                <a:spcPts val="800"/>
              </a:spcBef>
              <a:spcAft>
                <a:spcPts val="0"/>
              </a:spcAft>
              <a:buClr>
                <a:schemeClr val="accent1"/>
              </a:buClr>
              <a:buSzPts val="4000"/>
              <a:buFont typeface="Arial"/>
              <a:buChar char="•"/>
            </a:pPr>
            <a:r>
              <a:rPr lang="en" sz="4000" b="0" i="0" u="none" strike="noStrike" cap="none">
                <a:solidFill>
                  <a:schemeClr val="dk1"/>
                </a:solidFill>
                <a:latin typeface="Calibri"/>
                <a:ea typeface="Calibri"/>
                <a:cs typeface="Calibri"/>
                <a:sym typeface="Calibri"/>
              </a:rPr>
              <a:t>Reading is focused on meaning</a:t>
            </a:r>
            <a:endParaRPr/>
          </a:p>
          <a:p>
            <a:pPr marL="342900" marR="0" lvl="0" indent="-228600" algn="l" rtl="0">
              <a:spcBef>
                <a:spcPts val="800"/>
              </a:spcBef>
              <a:spcAft>
                <a:spcPts val="0"/>
              </a:spcAft>
              <a:buClr>
                <a:schemeClr val="accent1"/>
              </a:buClr>
              <a:buSzPts val="4000"/>
              <a:buFont typeface="Arial"/>
              <a:buChar char="•"/>
            </a:pPr>
            <a:r>
              <a:rPr lang="en" sz="4000" b="0" i="0" u="none" strike="noStrike" cap="none">
                <a:solidFill>
                  <a:schemeClr val="dk1"/>
                </a:solidFill>
                <a:latin typeface="Calibri"/>
                <a:ea typeface="Calibri"/>
                <a:cs typeface="Calibri"/>
                <a:sym typeface="Calibri"/>
              </a:rPr>
              <a:t>Reading is only incidentally visual</a:t>
            </a:r>
            <a:endParaRPr sz="4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Observation exercise</a:t>
            </a:r>
            <a:endParaRPr sz="3000" b="0" i="0" u="none" strike="noStrike" cap="none">
              <a:solidFill>
                <a:schemeClr val="dk2"/>
              </a:solidFill>
              <a:latin typeface="Arial"/>
              <a:ea typeface="Arial"/>
              <a:cs typeface="Arial"/>
              <a:sym typeface="Arial"/>
            </a:endParaRPr>
          </a:p>
        </p:txBody>
      </p:sp>
      <p:sp>
        <p:nvSpPr>
          <p:cNvPr id="305" name="Shape 305"/>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720"/>
              </a:spcBef>
              <a:spcAft>
                <a:spcPts val="0"/>
              </a:spcAft>
              <a:buClr>
                <a:schemeClr val="accent1"/>
              </a:buClr>
              <a:buSzPts val="3600"/>
              <a:buFont typeface="Arial"/>
              <a:buChar char="•"/>
            </a:pPr>
            <a:r>
              <a:rPr lang="en" sz="3600" b="0" i="0" u="none" strike="noStrike" cap="none">
                <a:solidFill>
                  <a:schemeClr val="dk1"/>
                </a:solidFill>
                <a:latin typeface="Calibri"/>
                <a:ea typeface="Calibri"/>
                <a:cs typeface="Calibri"/>
                <a:sym typeface="Calibri"/>
              </a:rPr>
              <a:t>Get a partner/observer &amp; reader</a:t>
            </a:r>
            <a:endParaRPr sz="3600" b="0" i="0" u="none" strike="noStrike" cap="none">
              <a:solidFill>
                <a:schemeClr val="dk1"/>
              </a:solidFill>
              <a:latin typeface="Calibri"/>
              <a:ea typeface="Calibri"/>
              <a:cs typeface="Calibri"/>
              <a:sym typeface="Calibri"/>
            </a:endParaRPr>
          </a:p>
          <a:p>
            <a:pPr marL="342900" lvl="0" indent="-228600" rtl="0">
              <a:spcBef>
                <a:spcPts val="0"/>
              </a:spcBef>
              <a:spcAft>
                <a:spcPts val="0"/>
              </a:spcAft>
              <a:buClr>
                <a:schemeClr val="accent1"/>
              </a:buClr>
              <a:buSzPts val="3600"/>
              <a:buFont typeface="Arial"/>
              <a:buChar char="•"/>
            </a:pPr>
            <a:r>
              <a:rPr lang="en" sz="3600"/>
              <a:t>Get out your book and read</a:t>
            </a:r>
            <a:endParaRPr sz="3600"/>
          </a:p>
          <a:p>
            <a:pPr marL="342900" marR="0" lvl="0" indent="-228600" algn="l" rtl="0">
              <a:spcBef>
                <a:spcPts val="720"/>
              </a:spcBef>
              <a:spcAft>
                <a:spcPts val="0"/>
              </a:spcAft>
              <a:buClr>
                <a:schemeClr val="accent1"/>
              </a:buClr>
              <a:buSzPts val="3600"/>
              <a:buFont typeface="Arial"/>
              <a:buChar char="•"/>
            </a:pPr>
            <a:r>
              <a:rPr lang="en" sz="3600" b="0" i="0" u="none" strike="noStrike" cap="none">
                <a:solidFill>
                  <a:schemeClr val="dk1"/>
                </a:solidFill>
                <a:latin typeface="Calibri"/>
                <a:ea typeface="Calibri"/>
                <a:cs typeface="Calibri"/>
                <a:sym typeface="Calibri"/>
              </a:rPr>
              <a:t>Quiz on content follows, so pay attention to what you are reading!</a:t>
            </a:r>
            <a:endParaRPr/>
          </a:p>
          <a:p>
            <a:pPr marL="342900" marR="0" lvl="0" indent="-228600" algn="l" rtl="0">
              <a:spcBef>
                <a:spcPts val="720"/>
              </a:spcBef>
              <a:spcAft>
                <a:spcPts val="0"/>
              </a:spcAft>
              <a:buClr>
                <a:schemeClr val="accent1"/>
              </a:buClr>
              <a:buSzPts val="3600"/>
              <a:buFont typeface="Arial"/>
              <a:buChar char="•"/>
            </a:pPr>
            <a:r>
              <a:rPr lang="en" sz="3600" b="0" i="0" u="none" strike="noStrike" cap="none">
                <a:solidFill>
                  <a:schemeClr val="dk1"/>
                </a:solidFill>
                <a:latin typeface="Calibri"/>
                <a:ea typeface="Calibri"/>
                <a:cs typeface="Calibri"/>
                <a:sym typeface="Calibri"/>
              </a:rPr>
              <a:t>Round 2:  switch roles</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endParaRPr sz="4600" b="0" i="0" u="none" strike="noStrike" cap="none">
              <a:solidFill>
                <a:schemeClr val="dk2"/>
              </a:solidFill>
              <a:latin typeface="Arial"/>
              <a:ea typeface="Arial"/>
              <a:cs typeface="Arial"/>
              <a:sym typeface="Arial"/>
            </a:endParaRPr>
          </a:p>
        </p:txBody>
      </p:sp>
      <p:sp>
        <p:nvSpPr>
          <p:cNvPr id="311" name="Shape 311"/>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88900" algn="l" rtl="0">
              <a:spcBef>
                <a:spcPts val="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The Boat in the Basement</a:t>
            </a:r>
            <a:endParaRPr sz="3000"/>
          </a:p>
        </p:txBody>
      </p:sp>
      <p:sp>
        <p:nvSpPr>
          <p:cNvPr id="317" name="Shape 317"/>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accent1"/>
              </a:buClr>
              <a:buSzPts val="3600"/>
              <a:buFont typeface="Arial"/>
              <a:buNone/>
            </a:pPr>
            <a:r>
              <a:rPr lang="en" sz="2800" b="1" i="0" u="none" strike="noStrike" cap="none">
                <a:solidFill>
                  <a:schemeClr val="dk1"/>
                </a:solidFill>
                <a:latin typeface="Calibri"/>
                <a:ea typeface="Calibri"/>
                <a:cs typeface="Calibri"/>
                <a:sym typeface="Calibri"/>
              </a:rPr>
              <a:t>A man was building a boat in his</a:t>
            </a:r>
            <a:endParaRPr sz="1400"/>
          </a:p>
          <a:p>
            <a:pPr marL="342900" marR="0" lvl="0" indent="-228600" algn="l" rtl="0">
              <a:spcBef>
                <a:spcPts val="720"/>
              </a:spcBef>
              <a:spcAft>
                <a:spcPts val="0"/>
              </a:spcAft>
              <a:buClr>
                <a:schemeClr val="accent1"/>
              </a:buClr>
              <a:buSzPts val="3600"/>
              <a:buFont typeface="Arial"/>
              <a:buNone/>
            </a:pPr>
            <a:r>
              <a:rPr lang="en" sz="2800" b="1" i="0" u="none" strike="noStrike" cap="none">
                <a:solidFill>
                  <a:schemeClr val="dk1"/>
                </a:solidFill>
                <a:latin typeface="Calibri"/>
                <a:ea typeface="Calibri"/>
                <a:cs typeface="Calibri"/>
                <a:sym typeface="Calibri"/>
              </a:rPr>
              <a:t>basement.  When he was done, </a:t>
            </a:r>
            <a:endParaRPr sz="1400"/>
          </a:p>
          <a:p>
            <a:pPr marL="342900" marR="0" lvl="0" indent="-228600" algn="l" rtl="0">
              <a:spcBef>
                <a:spcPts val="720"/>
              </a:spcBef>
              <a:spcAft>
                <a:spcPts val="0"/>
              </a:spcAft>
              <a:buClr>
                <a:schemeClr val="accent1"/>
              </a:buClr>
              <a:buSzPts val="3600"/>
              <a:buFont typeface="Arial"/>
              <a:buNone/>
            </a:pPr>
            <a:r>
              <a:rPr lang="en" sz="2800" b="1" i="0" u="none" strike="noStrike" cap="none">
                <a:solidFill>
                  <a:schemeClr val="dk1"/>
                </a:solidFill>
                <a:latin typeface="Calibri"/>
                <a:ea typeface="Calibri"/>
                <a:cs typeface="Calibri"/>
                <a:sym typeface="Calibri"/>
              </a:rPr>
              <a:t>he discovered that the</a:t>
            </a:r>
            <a:endParaRPr sz="1400"/>
          </a:p>
          <a:p>
            <a:pPr marL="342900" marR="0" lvl="0" indent="-228600" algn="l" rtl="0">
              <a:spcBef>
                <a:spcPts val="720"/>
              </a:spcBef>
              <a:spcAft>
                <a:spcPts val="0"/>
              </a:spcAft>
              <a:buClr>
                <a:schemeClr val="accent1"/>
              </a:buClr>
              <a:buSzPts val="3600"/>
              <a:buFont typeface="Arial"/>
              <a:buNone/>
            </a:pPr>
            <a:r>
              <a:rPr lang="en" sz="2800" b="1" i="0" u="none" strike="noStrike" cap="none">
                <a:solidFill>
                  <a:schemeClr val="dk1"/>
                </a:solidFill>
                <a:latin typeface="Calibri"/>
                <a:ea typeface="Calibri"/>
                <a:cs typeface="Calibri"/>
                <a:sym typeface="Calibri"/>
              </a:rPr>
              <a:t>the boot was too wide to go </a:t>
            </a:r>
            <a:endParaRPr sz="1400"/>
          </a:p>
          <a:p>
            <a:pPr marL="342900" marR="0" lvl="0" indent="-228600" algn="l" rtl="0">
              <a:spcBef>
                <a:spcPts val="720"/>
              </a:spcBef>
              <a:spcAft>
                <a:spcPts val="0"/>
              </a:spcAft>
              <a:buClr>
                <a:schemeClr val="accent1"/>
              </a:buClr>
              <a:buSzPts val="3600"/>
              <a:buFont typeface="Arial"/>
              <a:buNone/>
            </a:pPr>
            <a:r>
              <a:rPr lang="en" sz="2800" b="1" i="0" u="none" strike="noStrike" cap="none">
                <a:solidFill>
                  <a:schemeClr val="dk1"/>
                </a:solidFill>
                <a:latin typeface="Calibri"/>
                <a:ea typeface="Calibri"/>
                <a:cs typeface="Calibri"/>
                <a:sym typeface="Calibri"/>
              </a:rPr>
              <a:t>though the door, so he had to </a:t>
            </a:r>
            <a:endParaRPr sz="1400"/>
          </a:p>
          <a:p>
            <a:pPr marL="342900" marR="0" lvl="0" indent="-228600" algn="l" rtl="0">
              <a:spcBef>
                <a:spcPts val="720"/>
              </a:spcBef>
              <a:spcAft>
                <a:spcPts val="0"/>
              </a:spcAft>
              <a:buClr>
                <a:schemeClr val="accent1"/>
              </a:buClr>
              <a:buSzPts val="3600"/>
              <a:buFont typeface="Arial"/>
              <a:buNone/>
            </a:pPr>
            <a:r>
              <a:rPr lang="en" sz="2800" b="1" i="0" u="none" strike="noStrike" cap="none">
                <a:solidFill>
                  <a:schemeClr val="dk1"/>
                </a:solidFill>
                <a:latin typeface="Calibri"/>
                <a:ea typeface="Calibri"/>
                <a:cs typeface="Calibri"/>
                <a:sym typeface="Calibri"/>
              </a:rPr>
              <a:t>take the boat a part to get it out.  </a:t>
            </a:r>
            <a:endParaRPr sz="1400"/>
          </a:p>
          <a:p>
            <a:pPr marL="342900" marR="0" lvl="0" indent="-228600" algn="l" rtl="0">
              <a:spcBef>
                <a:spcPts val="720"/>
              </a:spcBef>
              <a:spcAft>
                <a:spcPts val="0"/>
              </a:spcAft>
              <a:buClr>
                <a:schemeClr val="accent1"/>
              </a:buClr>
              <a:buSzPts val="3600"/>
              <a:buFont typeface="Arial"/>
              <a:buNone/>
            </a:pPr>
            <a:r>
              <a:rPr lang="en" sz="2800" b="1" i="0" u="none" strike="noStrike" cap="none">
                <a:solidFill>
                  <a:schemeClr val="dk1"/>
                </a:solidFill>
                <a:latin typeface="Calibri"/>
                <a:ea typeface="Calibri"/>
                <a:cs typeface="Calibri"/>
                <a:sym typeface="Calibri"/>
              </a:rPr>
              <a:t>He should of planned ahead.</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endParaRPr sz="4600" b="0" i="0" u="none" strike="noStrike" cap="none">
              <a:solidFill>
                <a:schemeClr val="dk2"/>
              </a:solidFill>
              <a:latin typeface="Arial"/>
              <a:ea typeface="Arial"/>
              <a:cs typeface="Arial"/>
              <a:sym typeface="Arial"/>
            </a:endParaRPr>
          </a:p>
        </p:txBody>
      </p:sp>
      <p:sp>
        <p:nvSpPr>
          <p:cNvPr id="323" name="Shape 323"/>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88900" algn="l" rtl="0">
              <a:spcBef>
                <a:spcPts val="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42300" y="264003"/>
            <a:ext cx="76200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 sz="3000" b="0" i="0" u="none" strike="noStrike" cap="none">
                <a:solidFill>
                  <a:schemeClr val="dk2"/>
                </a:solidFill>
                <a:latin typeface="Arial"/>
                <a:ea typeface="Arial"/>
                <a:cs typeface="Arial"/>
                <a:sym typeface="Arial"/>
              </a:rPr>
              <a:t>The Telephone Pole</a:t>
            </a:r>
            <a:br>
              <a:rPr lang="en" sz="3000" b="0" i="0" u="none" strike="noStrike" cap="none">
                <a:solidFill>
                  <a:schemeClr val="dk2"/>
                </a:solidFill>
                <a:latin typeface="Arial"/>
                <a:ea typeface="Arial"/>
                <a:cs typeface="Arial"/>
                <a:sym typeface="Arial"/>
              </a:rPr>
            </a:br>
            <a:r>
              <a:rPr lang="en" sz="3000" b="0" i="0" u="none" strike="noStrike" cap="none">
                <a:solidFill>
                  <a:schemeClr val="dk2"/>
                </a:solidFill>
                <a:latin typeface="Arial"/>
                <a:ea typeface="Arial"/>
                <a:cs typeface="Arial"/>
                <a:sym typeface="Arial"/>
              </a:rPr>
              <a:t>by Charles Baxter</a:t>
            </a:r>
            <a:endParaRPr sz="3000"/>
          </a:p>
        </p:txBody>
      </p:sp>
      <p:sp>
        <p:nvSpPr>
          <p:cNvPr id="329" name="Shape 329"/>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lnSpc>
                <a:spcPct val="90000"/>
              </a:lnSpc>
              <a:spcBef>
                <a:spcPts val="0"/>
              </a:spcBef>
              <a:spcAft>
                <a:spcPts val="0"/>
              </a:spcAft>
              <a:buClr>
                <a:schemeClr val="accent1"/>
              </a:buClr>
              <a:buSzPts val="3600"/>
              <a:buFont typeface="Arial"/>
              <a:buNone/>
            </a:pPr>
            <a:r>
              <a:rPr lang="en" sz="2400" b="1" i="0" u="none" strike="noStrike" cap="none">
                <a:solidFill>
                  <a:schemeClr val="dk1"/>
                </a:solidFill>
                <a:latin typeface="Calibri"/>
                <a:ea typeface="Calibri"/>
                <a:cs typeface="Calibri"/>
                <a:sym typeface="Calibri"/>
              </a:rPr>
              <a:t>Outside a man's window stood a</a:t>
            </a:r>
            <a:endParaRPr sz="1000"/>
          </a:p>
          <a:p>
            <a:pPr marL="342900" marR="0" lvl="0" indent="-228600" algn="l" rtl="0">
              <a:lnSpc>
                <a:spcPct val="90000"/>
              </a:lnSpc>
              <a:spcBef>
                <a:spcPts val="720"/>
              </a:spcBef>
              <a:spcAft>
                <a:spcPts val="0"/>
              </a:spcAft>
              <a:buClr>
                <a:schemeClr val="accent1"/>
              </a:buClr>
              <a:buSzPts val="3600"/>
              <a:buFont typeface="Arial"/>
              <a:buNone/>
            </a:pPr>
            <a:r>
              <a:rPr lang="en" sz="2400" b="1" i="0" u="none" strike="noStrike" cap="none">
                <a:solidFill>
                  <a:schemeClr val="dk1"/>
                </a:solidFill>
                <a:latin typeface="Calibri"/>
                <a:ea typeface="Calibri"/>
                <a:cs typeface="Calibri"/>
                <a:sym typeface="Calibri"/>
              </a:rPr>
              <a:t>a telephone poll, in which birds</a:t>
            </a:r>
            <a:endParaRPr sz="1000"/>
          </a:p>
          <a:p>
            <a:pPr marL="342900" marR="0" lvl="0" indent="-228600" algn="l" rtl="0">
              <a:lnSpc>
                <a:spcPct val="90000"/>
              </a:lnSpc>
              <a:spcBef>
                <a:spcPts val="720"/>
              </a:spcBef>
              <a:spcAft>
                <a:spcPts val="0"/>
              </a:spcAft>
              <a:buClr>
                <a:schemeClr val="accent1"/>
              </a:buClr>
              <a:buSzPts val="3600"/>
              <a:buFont typeface="Arial"/>
              <a:buNone/>
            </a:pPr>
            <a:r>
              <a:rPr lang="en" sz="2400" b="1" i="0" u="none" strike="noStrike" cap="none">
                <a:solidFill>
                  <a:schemeClr val="dk1"/>
                </a:solidFill>
                <a:latin typeface="Calibri"/>
                <a:ea typeface="Calibri"/>
                <a:cs typeface="Calibri"/>
                <a:sym typeface="Calibri"/>
              </a:rPr>
              <a:t>had dug seveeral holes.  Because</a:t>
            </a:r>
            <a:endParaRPr sz="1000"/>
          </a:p>
          <a:p>
            <a:pPr marL="342900" marR="0" lvl="0" indent="-228600" algn="l" rtl="0">
              <a:lnSpc>
                <a:spcPct val="90000"/>
              </a:lnSpc>
              <a:spcBef>
                <a:spcPts val="720"/>
              </a:spcBef>
              <a:spcAft>
                <a:spcPts val="0"/>
              </a:spcAft>
              <a:buClr>
                <a:schemeClr val="accent1"/>
              </a:buClr>
              <a:buSzPts val="3600"/>
              <a:buFont typeface="Arial"/>
              <a:buNone/>
            </a:pPr>
            <a:r>
              <a:rPr lang="en" sz="2400" b="1" i="0" u="none" strike="noStrike" cap="none">
                <a:solidFill>
                  <a:schemeClr val="dk1"/>
                </a:solidFill>
                <a:latin typeface="Calibri"/>
                <a:ea typeface="Calibri"/>
                <a:cs typeface="Calibri"/>
                <a:sym typeface="Calibri"/>
              </a:rPr>
              <a:t>the brids had caused all this</a:t>
            </a:r>
            <a:endParaRPr sz="1000"/>
          </a:p>
          <a:p>
            <a:pPr marL="342900" marR="0" lvl="0" indent="-228600" algn="l" rtl="0">
              <a:lnSpc>
                <a:spcPct val="90000"/>
              </a:lnSpc>
              <a:spcBef>
                <a:spcPts val="720"/>
              </a:spcBef>
              <a:spcAft>
                <a:spcPts val="0"/>
              </a:spcAft>
              <a:buClr>
                <a:schemeClr val="accent1"/>
              </a:buClr>
              <a:buSzPts val="3600"/>
              <a:buFont typeface="Arial"/>
              <a:buNone/>
            </a:pPr>
            <a:r>
              <a:rPr lang="en" sz="2400" b="1" i="0" u="none" strike="noStrike" cap="none">
                <a:solidFill>
                  <a:schemeClr val="dk1"/>
                </a:solidFill>
                <a:latin typeface="Calibri"/>
                <a:ea typeface="Calibri"/>
                <a:cs typeface="Calibri"/>
                <a:sym typeface="Calibri"/>
              </a:rPr>
              <a:t>trouble, he decided that that the </a:t>
            </a:r>
            <a:endParaRPr sz="1000"/>
          </a:p>
          <a:p>
            <a:pPr marL="342900" marR="0" lvl="0" indent="-228600" algn="l" rtl="0">
              <a:lnSpc>
                <a:spcPct val="90000"/>
              </a:lnSpc>
              <a:spcBef>
                <a:spcPts val="720"/>
              </a:spcBef>
              <a:spcAft>
                <a:spcPts val="0"/>
              </a:spcAft>
              <a:buClr>
                <a:schemeClr val="accent1"/>
              </a:buClr>
              <a:buSzPts val="3600"/>
              <a:buFont typeface="Arial"/>
              <a:buNone/>
            </a:pPr>
            <a:r>
              <a:rPr lang="en" sz="2400" b="1" i="0" u="none" strike="noStrike" cap="none">
                <a:solidFill>
                  <a:schemeClr val="dk1"/>
                </a:solidFill>
                <a:latin typeface="Calibri"/>
                <a:ea typeface="Calibri"/>
                <a:cs typeface="Calibri"/>
                <a:sym typeface="Calibri"/>
              </a:rPr>
              <a:t>telephone poll had to be cut down.</a:t>
            </a:r>
            <a:endParaRPr sz="1000"/>
          </a:p>
          <a:p>
            <a:pPr marL="342900" marR="0" lvl="0" indent="-228600" algn="l" rtl="0">
              <a:lnSpc>
                <a:spcPct val="90000"/>
              </a:lnSpc>
              <a:spcBef>
                <a:spcPts val="720"/>
              </a:spcBef>
              <a:spcAft>
                <a:spcPts val="0"/>
              </a:spcAft>
              <a:buClr>
                <a:schemeClr val="accent1"/>
              </a:buClr>
              <a:buSzPts val="3600"/>
              <a:buFont typeface="Arial"/>
              <a:buNone/>
            </a:pPr>
            <a:r>
              <a:rPr lang="en" sz="2400" b="1" i="0" u="none" strike="noStrike" cap="none">
                <a:solidFill>
                  <a:schemeClr val="dk1"/>
                </a:solidFill>
                <a:latin typeface="Calibri"/>
                <a:ea typeface="Calibri"/>
                <a:cs typeface="Calibri"/>
                <a:sym typeface="Calibri"/>
              </a:rPr>
              <a:t>The man called telephone company,</a:t>
            </a:r>
            <a:endParaRPr sz="1000"/>
          </a:p>
          <a:p>
            <a:pPr marL="342900" marR="0" lvl="0" indent="-228600" algn="l" rtl="0">
              <a:lnSpc>
                <a:spcPct val="90000"/>
              </a:lnSpc>
              <a:spcBef>
                <a:spcPts val="720"/>
              </a:spcBef>
              <a:spcAft>
                <a:spcPts val="0"/>
              </a:spcAft>
              <a:buClr>
                <a:schemeClr val="accent1"/>
              </a:buClr>
              <a:buSzPts val="3600"/>
              <a:buFont typeface="Arial"/>
              <a:buNone/>
            </a:pPr>
            <a:r>
              <a:rPr lang="en" sz="2400" b="1" i="0" u="none" strike="noStrike" cap="none">
                <a:solidFill>
                  <a:schemeClr val="dk1"/>
                </a:solidFill>
                <a:latin typeface="Calibri"/>
                <a:ea typeface="Calibri"/>
                <a:cs typeface="Calibri"/>
                <a:sym typeface="Calibri"/>
              </a:rPr>
              <a:t>which sent a truck out.</a:t>
            </a:r>
            <a:endParaRPr sz="1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endParaRPr sz="4600" b="0" i="0" u="none" strike="noStrike" cap="none">
              <a:solidFill>
                <a:schemeClr val="dk2"/>
              </a:solidFill>
              <a:latin typeface="Arial"/>
              <a:ea typeface="Arial"/>
              <a:cs typeface="Arial"/>
              <a:sym typeface="Arial"/>
            </a:endParaRPr>
          </a:p>
        </p:txBody>
      </p:sp>
      <p:sp>
        <p:nvSpPr>
          <p:cNvPr id="335" name="Shape 335"/>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88900" algn="l" rtl="0">
              <a:spcBef>
                <a:spcPts val="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Goals for this workshop:</a:t>
            </a:r>
            <a:endParaRPr sz="3000" b="0" i="0" u="none" strike="noStrike" cap="none">
              <a:solidFill>
                <a:schemeClr val="dk2"/>
              </a:solidFill>
              <a:latin typeface="Arial"/>
              <a:ea typeface="Arial"/>
              <a:cs typeface="Arial"/>
              <a:sym typeface="Arial"/>
            </a:endParaRPr>
          </a:p>
        </p:txBody>
      </p:sp>
      <p:sp>
        <p:nvSpPr>
          <p:cNvPr id="235" name="Shape 235"/>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accent1"/>
              </a:buClr>
              <a:buSzPts val="2730"/>
              <a:buFont typeface="Arial"/>
              <a:buChar char="•"/>
            </a:pPr>
            <a:r>
              <a:rPr lang="en" sz="2730" b="0" i="0" u="none" strike="noStrike" cap="none">
                <a:solidFill>
                  <a:schemeClr val="dk1"/>
                </a:solidFill>
                <a:latin typeface="Arial"/>
                <a:ea typeface="Arial"/>
                <a:cs typeface="Arial"/>
                <a:sym typeface="Arial"/>
              </a:rPr>
              <a:t>Understand students’ reading situation from recent studies</a:t>
            </a:r>
            <a:endParaRPr sz="2730" b="0" i="0" u="none" strike="noStrike" cap="none">
              <a:solidFill>
                <a:schemeClr val="dk1"/>
              </a:solidFill>
              <a:latin typeface="Arial"/>
              <a:ea typeface="Arial"/>
              <a:cs typeface="Arial"/>
              <a:sym typeface="Arial"/>
            </a:endParaRPr>
          </a:p>
          <a:p>
            <a:pPr marL="342900" marR="0" lvl="0" indent="-190500" algn="l" rtl="0">
              <a:spcBef>
                <a:spcPts val="666"/>
              </a:spcBef>
              <a:spcAft>
                <a:spcPts val="0"/>
              </a:spcAft>
              <a:buClr>
                <a:schemeClr val="accent1"/>
              </a:buClr>
              <a:buSzPts val="2730"/>
              <a:buFont typeface="Arial"/>
              <a:buChar char="•"/>
            </a:pPr>
            <a:r>
              <a:rPr lang="en" sz="2730" b="0" i="0" u="none" strike="noStrike" cap="none">
                <a:solidFill>
                  <a:schemeClr val="dk1"/>
                </a:solidFill>
                <a:latin typeface="Arial"/>
                <a:ea typeface="Arial"/>
                <a:cs typeface="Arial"/>
                <a:sym typeface="Arial"/>
              </a:rPr>
              <a:t>Experience the psycholinguistic character of reading</a:t>
            </a:r>
            <a:endParaRPr sz="1600"/>
          </a:p>
          <a:p>
            <a:pPr marL="342900" marR="0" lvl="0" indent="-190500" algn="l" rtl="0">
              <a:spcBef>
                <a:spcPts val="666"/>
              </a:spcBef>
              <a:spcAft>
                <a:spcPts val="0"/>
              </a:spcAft>
              <a:buClr>
                <a:schemeClr val="accent1"/>
              </a:buClr>
              <a:buSzPts val="2730"/>
              <a:buFont typeface="Arial"/>
              <a:buChar char="•"/>
            </a:pPr>
            <a:r>
              <a:rPr lang="en" sz="2730" b="0" i="0" u="none" strike="noStrike" cap="none">
                <a:solidFill>
                  <a:schemeClr val="dk1"/>
                </a:solidFill>
                <a:latin typeface="Arial"/>
                <a:ea typeface="Arial"/>
                <a:cs typeface="Arial"/>
                <a:sym typeface="Arial"/>
              </a:rPr>
              <a:t>Explore ways to integrate rhetorical reading in writing classes</a:t>
            </a:r>
            <a:endParaRPr sz="2730" b="0" i="0" u="none" strike="noStrike" cap="none">
              <a:solidFill>
                <a:schemeClr val="dk1"/>
              </a:solidFill>
              <a:latin typeface="Arial"/>
              <a:ea typeface="Arial"/>
              <a:cs typeface="Arial"/>
              <a:sym typeface="Arial"/>
            </a:endParaRPr>
          </a:p>
          <a:p>
            <a:pPr marL="342900" marR="0" lvl="0" indent="-190500" algn="l" rtl="0">
              <a:spcBef>
                <a:spcPts val="666"/>
              </a:spcBef>
              <a:spcAft>
                <a:spcPts val="0"/>
              </a:spcAft>
              <a:buClr>
                <a:schemeClr val="accent1"/>
              </a:buClr>
              <a:buSzPts val="2730"/>
              <a:buFont typeface="Arial"/>
              <a:buChar char="•"/>
            </a:pPr>
            <a:r>
              <a:rPr lang="en" sz="2730" b="0" i="0" u="none" strike="noStrike" cap="none">
                <a:solidFill>
                  <a:schemeClr val="dk1"/>
                </a:solidFill>
                <a:latin typeface="Arial"/>
                <a:ea typeface="Arial"/>
                <a:cs typeface="Arial"/>
                <a:sym typeface="Arial"/>
              </a:rPr>
              <a:t>Develop a mindful framework for reading with writing</a:t>
            </a:r>
            <a:endParaRPr sz="2730" b="0" i="0" u="none" strike="noStrike" cap="none">
              <a:solidFill>
                <a:schemeClr val="dk1"/>
              </a:solidFill>
              <a:latin typeface="Arial"/>
              <a:ea typeface="Arial"/>
              <a:cs typeface="Arial"/>
              <a:sym typeface="Arial"/>
            </a:endParaRPr>
          </a:p>
          <a:p>
            <a:pPr marL="342900" marR="0" lvl="0" indent="-99377" algn="l" rtl="0">
              <a:spcBef>
                <a:spcPts val="407"/>
              </a:spcBef>
              <a:spcAft>
                <a:spcPts val="0"/>
              </a:spcAft>
              <a:buClr>
                <a:schemeClr val="accent1"/>
              </a:buClr>
              <a:buSzPts val="2035"/>
              <a:buFont typeface="Arial"/>
              <a:buNone/>
            </a:pPr>
            <a:endParaRPr sz="1435"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p:nvPr/>
        </p:nvSpPr>
        <p:spPr>
          <a:xfrm>
            <a:off x="152400" y="285750"/>
            <a:ext cx="8305800" cy="4112232"/>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1800"/>
              <a:buFont typeface="Arial"/>
              <a:buNone/>
            </a:pPr>
            <a:r>
              <a:rPr lang="en" sz="1800">
                <a:solidFill>
                  <a:schemeClr val="dk1"/>
                </a:solidFill>
              </a:rPr>
              <a:t>“</a:t>
            </a:r>
            <a:r>
              <a:rPr lang="en" sz="2000">
                <a:solidFill>
                  <a:schemeClr val="dk1"/>
                </a:solidFill>
              </a:rPr>
              <a:t>What is it?”</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"A krait," he said.</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"A </a:t>
            </a:r>
            <a:r>
              <a:rPr lang="en" sz="2000" u="sng">
                <a:solidFill>
                  <a:schemeClr val="dk1"/>
                </a:solidFill>
              </a:rPr>
              <a:t>krait</a:t>
            </a:r>
            <a:r>
              <a:rPr lang="en" sz="2000">
                <a:solidFill>
                  <a:schemeClr val="dk1"/>
                </a:solidFill>
              </a:rPr>
              <a:t>!  Oh, my God!  Where'd it bite you?  How long ago?"</a:t>
            </a:r>
            <a:r>
              <a:rPr lang="en"/>
              <a:t>...</a:t>
            </a:r>
            <a:endParaRPr sz="2000">
              <a:solidFill>
                <a:schemeClr val="dk1"/>
              </a:solidFill>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"I haven't been bitten," he whispered.  "Not yet.  It's on my</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 stomach.  Lying there asleep."...</a:t>
            </a:r>
            <a:endParaRPr sz="2000">
              <a:solidFill>
                <a:schemeClr val="dk1"/>
              </a:solidFill>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"...Then out of the corner of my eye I saw this little krait sliding</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 over my pyjamas.  Small, about ten inches. ..."</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As a matter of fact it wasn't a surprising thing for a krait to do. </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They hang around people's houses and they go for the warm</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places.  ... The bite is quite deadly except sometimes when you</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catch it at once and they kill a fair number of people each year in</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Bengal...I... fetched a small sharp knife from the kitchen.  ...I was going to be ready to cut the bitten place and try to suck the venom out. ...</a:t>
            </a:r>
            <a:endParaRPr/>
          </a:p>
          <a:p>
            <a:pPr marL="0" marR="0" lvl="0" indent="0" algn="l" rtl="0">
              <a:lnSpc>
                <a:spcPct val="70000"/>
              </a:lnSpc>
              <a:spcBef>
                <a:spcPts val="0"/>
              </a:spcBef>
              <a:spcAft>
                <a:spcPts val="0"/>
              </a:spcAft>
              <a:buClr>
                <a:schemeClr val="dk1"/>
              </a:buClr>
              <a:buSzPts val="2000"/>
              <a:buFont typeface="Calibri"/>
              <a:buNone/>
            </a:pPr>
            <a:endParaRPr sz="2000">
              <a:solidFill>
                <a:schemeClr val="dk1"/>
              </a:solidFill>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5 pages later</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"It is not safe," he continued, "because a snake is cold-blooded</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and anesthetic does not work so well or so quick with such</a:t>
            </a:r>
            <a:endParaRPr/>
          </a:p>
          <a:p>
            <a:pPr marL="0" marR="0" lvl="0" indent="0" algn="l" rtl="0">
              <a:lnSpc>
                <a:spcPct val="70000"/>
              </a:lnSpc>
              <a:spcBef>
                <a:spcPts val="0"/>
              </a:spcBef>
              <a:spcAft>
                <a:spcPts val="0"/>
              </a:spcAft>
              <a:buClr>
                <a:schemeClr val="dk1"/>
              </a:buClr>
              <a:buSzPts val="2000"/>
              <a:buFont typeface="Arial"/>
              <a:buNone/>
            </a:pPr>
            <a:r>
              <a:rPr lang="en" sz="2000">
                <a:solidFill>
                  <a:schemeClr val="dk1"/>
                </a:solidFill>
              </a:rPr>
              <a:t>animals..."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idx="4294967295"/>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Draw a picture</a:t>
            </a:r>
            <a:endParaRPr sz="3000" b="0" i="0" u="none" strike="noStrike" cap="none">
              <a:solidFill>
                <a:schemeClr val="dk2"/>
              </a:solidFill>
              <a:latin typeface="Arial"/>
              <a:ea typeface="Arial"/>
              <a:cs typeface="Arial"/>
              <a:sym typeface="Arial"/>
            </a:endParaRPr>
          </a:p>
        </p:txBody>
      </p:sp>
      <p:sp>
        <p:nvSpPr>
          <p:cNvPr id="346" name="Shape 346"/>
          <p:cNvSpPr txBox="1">
            <a:spLocks noGrp="1"/>
          </p:cNvSpPr>
          <p:nvPr>
            <p:ph type="body" idx="4294967295"/>
          </p:nvPr>
        </p:nvSpPr>
        <p:spPr>
          <a:xfrm>
            <a:off x="457200" y="992750"/>
            <a:ext cx="7620000" cy="3807900"/>
          </a:xfrm>
          <a:prstGeom prst="rect">
            <a:avLst/>
          </a:prstGeom>
          <a:noFill/>
          <a:ln>
            <a:noFill/>
          </a:ln>
        </p:spPr>
        <p:txBody>
          <a:bodyPr spcFirstLastPara="1" wrap="square" lIns="91425" tIns="45700" rIns="91425" bIns="45700" anchor="t" anchorCtr="0">
            <a:noAutofit/>
          </a:bodyPr>
          <a:lstStyle/>
          <a:p>
            <a:pPr marL="114300" marR="0" lvl="0" indent="0" algn="l" rtl="0">
              <a:spcBef>
                <a:spcPts val="0"/>
              </a:spcBef>
              <a:spcAft>
                <a:spcPts val="0"/>
              </a:spcAft>
              <a:buClr>
                <a:schemeClr val="accent1"/>
              </a:buClr>
              <a:buSzPts val="4000"/>
              <a:buFont typeface="Arial"/>
              <a:buNone/>
            </a:pPr>
            <a:r>
              <a:rPr lang="en" sz="3600" b="0" i="0" u="none" strike="noStrike" cap="none">
                <a:solidFill>
                  <a:schemeClr val="dk1"/>
                </a:solidFill>
                <a:latin typeface="Calibri"/>
                <a:ea typeface="Calibri"/>
                <a:cs typeface="Calibri"/>
                <a:sym typeface="Calibri"/>
              </a:rPr>
              <a:t>It must have been around midnight when I drove home, and as I approached the gates of the bungalow, I switched off the headlamps of the car so the beams would not enter the side window and wake Harry Pope.</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p:nvPr/>
        </p:nvSpPr>
        <p:spPr>
          <a:xfrm>
            <a:off x="0" y="0"/>
            <a:ext cx="8244900" cy="48390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1800"/>
              <a:t>With hocked gems financing him, our hero bravely defied all scornful laughter that tried to prevent his scheme.  Your eyes deceive he had said. An egg, not a table, correctly typifies this unexplored planet.  Now three sturdy sisters sought proof, forging along sometimes through calm vastness yet more often over turbulent peaks and valleys days became weeks  as many doubters spread fearful rumors about the edge. At last from nowhere welcome winged creatures appeared signifying momentous success.</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p:nvPr/>
        </p:nvSpPr>
        <p:spPr>
          <a:xfrm>
            <a:off x="0" y="0"/>
            <a:ext cx="8244900" cy="48390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1800"/>
              <a:t>First Voyage of Christopher Columbus</a:t>
            </a:r>
            <a:endParaRPr sz="1800"/>
          </a:p>
          <a:p>
            <a:pPr marL="0" lvl="0" indent="0" rtl="0">
              <a:lnSpc>
                <a:spcPct val="150000"/>
              </a:lnSpc>
              <a:spcBef>
                <a:spcPts val="0"/>
              </a:spcBef>
              <a:spcAft>
                <a:spcPts val="0"/>
              </a:spcAft>
              <a:buNone/>
            </a:pPr>
            <a:endParaRPr sz="1800"/>
          </a:p>
          <a:p>
            <a:pPr marL="0" lvl="0" indent="0" rtl="0">
              <a:lnSpc>
                <a:spcPct val="150000"/>
              </a:lnSpc>
              <a:spcBef>
                <a:spcPts val="0"/>
              </a:spcBef>
              <a:spcAft>
                <a:spcPts val="0"/>
              </a:spcAft>
              <a:buNone/>
            </a:pPr>
            <a:r>
              <a:rPr lang="en" sz="1800"/>
              <a:t>With hocked gems financing him, our hero bravely defied all scornful laughter that tried to prevent his scheme.  Your eyes deceive he had said. An egg, not a table, correctly typifies this unexplored planet.  Now three sturdy sisters sought proof, forging along sometimes through calm vastness yet more often over turbulent peaks and valleys days became weeks  as many doubters spread fearful rumors about the edge. At last from nowhere welcome winged creatures appeared signifying momentous success.</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205976"/>
            <a:ext cx="7620000" cy="618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The Marlup</a:t>
            </a:r>
            <a:endParaRPr sz="3000" b="0" i="0" u="none" strike="noStrike" cap="none">
              <a:solidFill>
                <a:schemeClr val="dk2"/>
              </a:solidFill>
              <a:latin typeface="Arial"/>
              <a:ea typeface="Arial"/>
              <a:cs typeface="Arial"/>
              <a:sym typeface="Arial"/>
            </a:endParaRPr>
          </a:p>
        </p:txBody>
      </p:sp>
      <p:sp>
        <p:nvSpPr>
          <p:cNvPr id="362" name="Shape 362"/>
          <p:cNvSpPr txBox="1">
            <a:spLocks noGrp="1"/>
          </p:cNvSpPr>
          <p:nvPr>
            <p:ph type="body" idx="1"/>
          </p:nvPr>
        </p:nvSpPr>
        <p:spPr>
          <a:xfrm>
            <a:off x="457200" y="771825"/>
            <a:ext cx="7620000" cy="4498200"/>
          </a:xfrm>
          <a:prstGeom prst="rect">
            <a:avLst/>
          </a:prstGeom>
          <a:noFill/>
          <a:ln>
            <a:noFill/>
          </a:ln>
        </p:spPr>
        <p:txBody>
          <a:bodyPr spcFirstLastPara="1" wrap="square" lIns="91425" tIns="45700" rIns="91425" bIns="45700" anchor="t" anchorCtr="0">
            <a:noAutofit/>
          </a:bodyPr>
          <a:lstStyle/>
          <a:p>
            <a:pPr marL="114300" marR="0" lvl="0" indent="0" algn="l" rtl="0">
              <a:spcBef>
                <a:spcPts val="0"/>
              </a:spcBef>
              <a:spcAft>
                <a:spcPts val="0"/>
              </a:spcAft>
              <a:buClr>
                <a:schemeClr val="accent1"/>
              </a:buClr>
              <a:buSzPts val="2800"/>
              <a:buFont typeface="Arial"/>
              <a:buNone/>
            </a:pPr>
            <a:r>
              <a:rPr lang="en" sz="2400" i="0" u="none" strike="noStrike" cap="none">
                <a:solidFill>
                  <a:schemeClr val="dk1"/>
                </a:solidFill>
                <a:latin typeface="Arial"/>
                <a:ea typeface="Arial"/>
                <a:cs typeface="Arial"/>
                <a:sym typeface="Arial"/>
              </a:rPr>
              <a:t>A marlup was poving his kump. Parmily a narg horped some whev in his kump. “Why did vump horp whev in my frinkle kump?” the marlup jufd the narg.“Er’m muvvily trungy,” the narg grupped. “Er heshed vump horped whev in your kump. Do vump pove your kump frinkle?” “Yes!”</a:t>
            </a:r>
            <a:endParaRPr sz="2400">
              <a:latin typeface="Arial"/>
              <a:ea typeface="Arial"/>
              <a:cs typeface="Arial"/>
              <a:sym typeface="Arial"/>
            </a:endParaRPr>
          </a:p>
          <a:p>
            <a:pPr marL="0" marR="0" lvl="0" indent="0" algn="l" rtl="0">
              <a:spcBef>
                <a:spcPts val="560"/>
              </a:spcBef>
              <a:spcAft>
                <a:spcPts val="0"/>
              </a:spcAft>
              <a:buNone/>
            </a:pPr>
            <a:r>
              <a:rPr lang="en" sz="2400" i="0" u="none" strike="noStrike" cap="none">
                <a:solidFill>
                  <a:schemeClr val="dk1"/>
                </a:solidFill>
                <a:latin typeface="Arial"/>
                <a:ea typeface="Arial"/>
                <a:cs typeface="Arial"/>
                <a:sym typeface="Arial"/>
              </a:rPr>
              <a:t>1. What did the narg horp in the marlup’s kump?</a:t>
            </a:r>
            <a:br>
              <a:rPr lang="en" sz="2400" i="0" u="none" strike="noStrike" cap="none">
                <a:solidFill>
                  <a:schemeClr val="dk1"/>
                </a:solidFill>
                <a:latin typeface="Arial"/>
                <a:ea typeface="Arial"/>
                <a:cs typeface="Arial"/>
                <a:sym typeface="Arial"/>
              </a:rPr>
            </a:br>
            <a:r>
              <a:rPr lang="en" sz="2400" i="0" u="none" strike="noStrike" cap="none">
                <a:solidFill>
                  <a:schemeClr val="dk1"/>
                </a:solidFill>
                <a:latin typeface="Arial"/>
                <a:ea typeface="Arial"/>
                <a:cs typeface="Arial"/>
                <a:sym typeface="Arial"/>
              </a:rPr>
              <a:t>2. What did the marlup juf the narg?</a:t>
            </a:r>
            <a:br>
              <a:rPr lang="en" sz="2400" i="0" u="none" strike="noStrike" cap="none">
                <a:solidFill>
                  <a:schemeClr val="dk1"/>
                </a:solidFill>
                <a:latin typeface="Arial"/>
                <a:ea typeface="Arial"/>
                <a:cs typeface="Arial"/>
                <a:sym typeface="Arial"/>
              </a:rPr>
            </a:br>
            <a:r>
              <a:rPr lang="en" sz="2400" i="0" u="none" strike="noStrike" cap="none">
                <a:solidFill>
                  <a:schemeClr val="dk1"/>
                </a:solidFill>
                <a:latin typeface="Arial"/>
                <a:ea typeface="Arial"/>
                <a:cs typeface="Arial"/>
                <a:sym typeface="Arial"/>
              </a:rPr>
              <a:t>3. Was the narg trungy ?</a:t>
            </a:r>
            <a:br>
              <a:rPr lang="en" sz="2400" i="0" u="none" strike="noStrike" cap="none">
                <a:solidFill>
                  <a:schemeClr val="dk1"/>
                </a:solidFill>
                <a:latin typeface="Arial"/>
                <a:ea typeface="Arial"/>
                <a:cs typeface="Arial"/>
                <a:sym typeface="Arial"/>
              </a:rPr>
            </a:br>
            <a:r>
              <a:rPr lang="en" sz="2400" i="0" u="none" strike="noStrike" cap="none">
                <a:solidFill>
                  <a:schemeClr val="dk1"/>
                </a:solidFill>
                <a:latin typeface="Arial"/>
                <a:ea typeface="Arial"/>
                <a:cs typeface="Arial"/>
                <a:sym typeface="Arial"/>
              </a:rPr>
              <a:t>4. How does the marlup pove his kump?</a:t>
            </a:r>
            <a:endParaRPr sz="2400">
              <a:latin typeface="Arial"/>
              <a:ea typeface="Arial"/>
              <a:cs typeface="Arial"/>
              <a:sym typeface="Arial"/>
            </a:endParaRPr>
          </a:p>
          <a:p>
            <a:pPr marL="114300" marR="0" lvl="0" indent="0" algn="l" rtl="0">
              <a:spcBef>
                <a:spcPts val="44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55975"/>
            <a:ext cx="7620000" cy="636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4200" b="0" i="0" u="none" strike="noStrike" cap="none">
                <a:solidFill>
                  <a:schemeClr val="dk2"/>
                </a:solidFill>
                <a:latin typeface="Arial"/>
                <a:ea typeface="Arial"/>
                <a:cs typeface="Arial"/>
                <a:sym typeface="Arial"/>
              </a:rPr>
              <a:t>The nature of reading</a:t>
            </a:r>
            <a:endParaRPr sz="4200" b="0" i="0" u="none" strike="noStrike" cap="none">
              <a:solidFill>
                <a:schemeClr val="dk2"/>
              </a:solidFill>
              <a:latin typeface="Arial"/>
              <a:ea typeface="Arial"/>
              <a:cs typeface="Arial"/>
              <a:sym typeface="Arial"/>
            </a:endParaRPr>
          </a:p>
        </p:txBody>
      </p:sp>
      <p:sp>
        <p:nvSpPr>
          <p:cNvPr id="368" name="Shape 368"/>
          <p:cNvSpPr txBox="1">
            <a:spLocks noGrp="1"/>
          </p:cNvSpPr>
          <p:nvPr>
            <p:ph type="body" idx="1"/>
          </p:nvPr>
        </p:nvSpPr>
        <p:spPr>
          <a:xfrm>
            <a:off x="457200" y="692275"/>
            <a:ext cx="7620000" cy="4100700"/>
          </a:xfrm>
          <a:prstGeom prst="rect">
            <a:avLst/>
          </a:prstGeom>
          <a:noFill/>
          <a:ln>
            <a:noFill/>
          </a:ln>
        </p:spPr>
        <p:txBody>
          <a:bodyPr spcFirstLastPara="1" wrap="square" lIns="91425" tIns="45700" rIns="91425" bIns="45700" anchor="t" anchorCtr="0">
            <a:noAutofit/>
          </a:bodyPr>
          <a:lstStyle/>
          <a:p>
            <a:pPr marL="342900" marR="0" lvl="0" indent="-209550" algn="l" rtl="0">
              <a:spcBef>
                <a:spcPts val="0"/>
              </a:spcBef>
              <a:spcAft>
                <a:spcPts val="0"/>
              </a:spcAft>
              <a:buClr>
                <a:schemeClr val="accent1"/>
              </a:buClr>
              <a:buSzPts val="3300"/>
              <a:buFont typeface="Arial"/>
              <a:buChar char="•"/>
            </a:pPr>
            <a:r>
              <a:rPr lang="en" sz="3300" b="0" i="0" u="none" strike="noStrike" cap="none">
                <a:solidFill>
                  <a:schemeClr val="dk1"/>
                </a:solidFill>
                <a:latin typeface="Calibri"/>
                <a:ea typeface="Calibri"/>
                <a:cs typeface="Calibri"/>
                <a:sym typeface="Calibri"/>
              </a:rPr>
              <a:t>READING is </a:t>
            </a:r>
            <a:endParaRPr sz="1900"/>
          </a:p>
          <a:p>
            <a:pPr marL="640080" marR="0" lvl="1" indent="-209550" algn="l" rtl="0">
              <a:spcBef>
                <a:spcPts val="680"/>
              </a:spcBef>
              <a:spcAft>
                <a:spcPts val="0"/>
              </a:spcAft>
              <a:buClr>
                <a:schemeClr val="accent2"/>
              </a:buClr>
              <a:buSzPts val="3100"/>
              <a:buFont typeface="Arial"/>
              <a:buChar char="•"/>
            </a:pPr>
            <a:r>
              <a:rPr lang="en" sz="3100" b="0" i="0" u="none" strike="noStrike" cap="none">
                <a:solidFill>
                  <a:schemeClr val="dk1"/>
                </a:solidFill>
                <a:latin typeface="Calibri"/>
                <a:ea typeface="Calibri"/>
                <a:cs typeface="Calibri"/>
                <a:sym typeface="Calibri"/>
              </a:rPr>
              <a:t>FAST</a:t>
            </a:r>
            <a:endParaRPr sz="3100" b="0" i="0" u="none" strike="noStrike" cap="none">
              <a:solidFill>
                <a:schemeClr val="dk1"/>
              </a:solidFill>
              <a:latin typeface="Calibri"/>
              <a:ea typeface="Calibri"/>
              <a:cs typeface="Calibri"/>
              <a:sym typeface="Calibri"/>
            </a:endParaRPr>
          </a:p>
          <a:p>
            <a:pPr marL="640080" marR="0" lvl="1" indent="-209550" algn="l" rtl="0">
              <a:spcBef>
                <a:spcPts val="680"/>
              </a:spcBef>
              <a:spcAft>
                <a:spcPts val="0"/>
              </a:spcAft>
              <a:buClr>
                <a:schemeClr val="accent2"/>
              </a:buClr>
              <a:buSzPts val="3100"/>
              <a:buFont typeface="Arial"/>
              <a:buChar char="•"/>
            </a:pPr>
            <a:r>
              <a:rPr lang="en" sz="3100" b="0" i="0" u="none" strike="noStrike" cap="none">
                <a:solidFill>
                  <a:schemeClr val="dk1"/>
                </a:solidFill>
                <a:latin typeface="Calibri"/>
                <a:ea typeface="Calibri"/>
                <a:cs typeface="Calibri"/>
                <a:sym typeface="Calibri"/>
              </a:rPr>
              <a:t>Focused on MEANING</a:t>
            </a:r>
            <a:endParaRPr sz="3100" b="0" i="0" u="none" strike="noStrike" cap="none">
              <a:solidFill>
                <a:schemeClr val="dk1"/>
              </a:solidFill>
              <a:latin typeface="Calibri"/>
              <a:ea typeface="Calibri"/>
              <a:cs typeface="Calibri"/>
              <a:sym typeface="Calibri"/>
            </a:endParaRPr>
          </a:p>
          <a:p>
            <a:pPr marL="640080" marR="0" lvl="1" indent="-209550" algn="l" rtl="0">
              <a:spcBef>
                <a:spcPts val="680"/>
              </a:spcBef>
              <a:spcAft>
                <a:spcPts val="0"/>
              </a:spcAft>
              <a:buClr>
                <a:schemeClr val="accent2"/>
              </a:buClr>
              <a:buSzPts val="3100"/>
              <a:buFont typeface="Arial"/>
              <a:buChar char="•"/>
            </a:pPr>
            <a:r>
              <a:rPr lang="en" sz="3100" b="0" i="0" u="none" strike="noStrike" cap="none">
                <a:solidFill>
                  <a:schemeClr val="dk1"/>
                </a:solidFill>
                <a:latin typeface="Calibri"/>
                <a:ea typeface="Calibri"/>
                <a:cs typeface="Calibri"/>
                <a:sym typeface="Calibri"/>
              </a:rPr>
              <a:t>Only incidentally visual</a:t>
            </a:r>
            <a:endParaRPr sz="1700"/>
          </a:p>
          <a:p>
            <a:pPr marL="342900" marR="0" lvl="0" indent="-209550" algn="l" rtl="0">
              <a:spcBef>
                <a:spcPts val="720"/>
              </a:spcBef>
              <a:spcAft>
                <a:spcPts val="0"/>
              </a:spcAft>
              <a:buClr>
                <a:schemeClr val="accent1"/>
              </a:buClr>
              <a:buSzPts val="3300"/>
              <a:buFont typeface="Arial"/>
              <a:buChar char="•"/>
            </a:pPr>
            <a:r>
              <a:rPr lang="en" sz="3300" b="0" i="0" u="none" strike="noStrike" cap="none">
                <a:solidFill>
                  <a:schemeClr val="dk1"/>
                </a:solidFill>
                <a:latin typeface="Calibri"/>
                <a:ea typeface="Calibri"/>
                <a:cs typeface="Calibri"/>
                <a:sym typeface="Calibri"/>
              </a:rPr>
              <a:t>You now know about students’ reading difficulties and something about the nature of reading as a process</a:t>
            </a:r>
            <a:endParaRPr sz="33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55975"/>
            <a:ext cx="7620000" cy="627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A definition…</a:t>
            </a:r>
            <a:endParaRPr sz="3000" b="0" i="0" u="none" strike="noStrike" cap="none">
              <a:solidFill>
                <a:schemeClr val="dk2"/>
              </a:solidFill>
              <a:latin typeface="Arial"/>
              <a:ea typeface="Arial"/>
              <a:cs typeface="Arial"/>
              <a:sym typeface="Arial"/>
            </a:endParaRPr>
          </a:p>
        </p:txBody>
      </p:sp>
      <p:sp>
        <p:nvSpPr>
          <p:cNvPr id="374" name="Shape 374"/>
          <p:cNvSpPr txBox="1">
            <a:spLocks noGrp="1"/>
          </p:cNvSpPr>
          <p:nvPr>
            <p:ph type="body" idx="1"/>
          </p:nvPr>
        </p:nvSpPr>
        <p:spPr>
          <a:xfrm>
            <a:off x="457200" y="586350"/>
            <a:ext cx="7620000" cy="4116900"/>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0"/>
              </a:spcBef>
              <a:spcAft>
                <a:spcPts val="0"/>
              </a:spcAft>
              <a:buClr>
                <a:schemeClr val="accent1"/>
              </a:buClr>
              <a:buSzPts val="2960"/>
              <a:buFont typeface="Arial"/>
              <a:buNone/>
            </a:pPr>
            <a:r>
              <a:rPr lang="en" sz="2660" b="0" i="0" u="none" strike="noStrike" cap="none">
                <a:solidFill>
                  <a:schemeClr val="dk1"/>
                </a:solidFill>
                <a:latin typeface="Calibri"/>
                <a:ea typeface="Calibri"/>
                <a:cs typeface="Calibri"/>
                <a:sym typeface="Calibri"/>
              </a:rPr>
              <a:t>Academic critical literacy is best defined as the psycholinguistic processes of getting meaning from or putting meaning into print and/or sound, images, and movement, on a page or screen, used for the purposes of analysis, synthesis, evaluation and application; these processes develop through formal schooling and beyond it, at home and at work, in childhood and across the lifespan and are essential to human functioning in a democratic society.  (Horning, 2012)</a:t>
            </a:r>
            <a:endParaRPr sz="2660" b="0" i="0" u="none" strike="noStrike" cap="none">
              <a:solidFill>
                <a:schemeClr val="dk1"/>
              </a:solidFill>
              <a:latin typeface="Calibri"/>
              <a:ea typeface="Calibri"/>
              <a:cs typeface="Calibri"/>
              <a:sym typeface="Calibri"/>
            </a:endParaRPr>
          </a:p>
          <a:p>
            <a:pPr marL="114300" marR="0" lvl="0" indent="0" algn="l" rtl="0">
              <a:lnSpc>
                <a:spcPct val="90000"/>
              </a:lnSpc>
              <a:spcBef>
                <a:spcPts val="407"/>
              </a:spcBef>
              <a:spcAft>
                <a:spcPts val="0"/>
              </a:spcAft>
              <a:buClr>
                <a:schemeClr val="accent1"/>
              </a:buClr>
              <a:buSzPts val="2035"/>
              <a:buFont typeface="Arial"/>
              <a:buNone/>
            </a:pPr>
            <a:endParaRPr sz="2035"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4600" b="0" i="0" u="none" strike="noStrike" cap="none">
                <a:solidFill>
                  <a:schemeClr val="dk2"/>
                </a:solidFill>
                <a:latin typeface="Arial"/>
                <a:ea typeface="Arial"/>
                <a:cs typeface="Arial"/>
                <a:sym typeface="Arial"/>
              </a:rPr>
              <a:t>And a goal…</a:t>
            </a:r>
            <a:endParaRPr sz="4600" b="0" i="0" u="none" strike="noStrike" cap="none">
              <a:solidFill>
                <a:schemeClr val="dk2"/>
              </a:solidFill>
              <a:latin typeface="Arial"/>
              <a:ea typeface="Arial"/>
              <a:cs typeface="Arial"/>
              <a:sym typeface="Arial"/>
            </a:endParaRPr>
          </a:p>
        </p:txBody>
      </p:sp>
      <p:sp>
        <p:nvSpPr>
          <p:cNvPr id="380" name="Shape 380"/>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accent1"/>
              </a:buClr>
              <a:buSzPts val="3600"/>
              <a:buFont typeface="Arial"/>
              <a:buChar char="•"/>
            </a:pPr>
            <a:r>
              <a:rPr lang="en" sz="3600" b="0" i="0" u="none" strike="noStrike" cap="none">
                <a:solidFill>
                  <a:schemeClr val="dk1"/>
                </a:solidFill>
                <a:latin typeface="Calibri"/>
                <a:ea typeface="Calibri"/>
                <a:cs typeface="Calibri"/>
                <a:sym typeface="Calibri"/>
              </a:rPr>
              <a:t>Academic critical literacy is a key goal</a:t>
            </a:r>
            <a:endParaRPr/>
          </a:p>
          <a:p>
            <a:pPr marL="640080" marR="0" lvl="1" indent="-228600" algn="l" rtl="0">
              <a:spcBef>
                <a:spcPts val="680"/>
              </a:spcBef>
              <a:spcAft>
                <a:spcPts val="0"/>
              </a:spcAft>
              <a:buClr>
                <a:schemeClr val="accent2"/>
              </a:buClr>
              <a:buSzPts val="3400"/>
              <a:buFont typeface="Arial"/>
              <a:buChar char="•"/>
            </a:pPr>
            <a:r>
              <a:rPr lang="en" sz="3400" b="0" i="0" u="none" strike="noStrike" cap="none">
                <a:solidFill>
                  <a:schemeClr val="dk1"/>
                </a:solidFill>
                <a:latin typeface="Calibri"/>
                <a:ea typeface="Calibri"/>
                <a:cs typeface="Calibri"/>
                <a:sym typeface="Calibri"/>
              </a:rPr>
              <a:t>For students’ success in college</a:t>
            </a:r>
            <a:endParaRPr/>
          </a:p>
          <a:p>
            <a:pPr marL="640080" marR="0" lvl="1" indent="-228600" algn="l" rtl="0">
              <a:spcBef>
                <a:spcPts val="720"/>
              </a:spcBef>
              <a:spcAft>
                <a:spcPts val="0"/>
              </a:spcAft>
              <a:buClr>
                <a:schemeClr val="accent2"/>
              </a:buClr>
              <a:buSzPts val="3600"/>
              <a:buFont typeface="Arial"/>
              <a:buChar char="•"/>
            </a:pPr>
            <a:r>
              <a:rPr lang="en" sz="3600" b="0" i="0" u="none" strike="noStrike" cap="none">
                <a:solidFill>
                  <a:schemeClr val="dk1"/>
                </a:solidFill>
                <a:latin typeface="Calibri"/>
                <a:ea typeface="Calibri"/>
                <a:cs typeface="Calibri"/>
                <a:sym typeface="Calibri"/>
              </a:rPr>
              <a:t>For participation in democracy</a:t>
            </a:r>
            <a:endParaRPr/>
          </a:p>
          <a:p>
            <a:pPr marL="640080" marR="0" lvl="1" indent="-228600" algn="l" rtl="0">
              <a:spcBef>
                <a:spcPts val="720"/>
              </a:spcBef>
              <a:spcAft>
                <a:spcPts val="0"/>
              </a:spcAft>
              <a:buClr>
                <a:schemeClr val="accent2"/>
              </a:buClr>
              <a:buSzPts val="3600"/>
              <a:buFont typeface="Arial"/>
              <a:buChar char="•"/>
            </a:pPr>
            <a:r>
              <a:rPr lang="en" sz="3600" b="0" i="0" u="none" strike="noStrike" cap="none">
                <a:solidFill>
                  <a:schemeClr val="dk1"/>
                </a:solidFill>
                <a:latin typeface="Calibri"/>
                <a:ea typeface="Calibri"/>
                <a:cs typeface="Calibri"/>
                <a:sym typeface="Calibri"/>
              </a:rPr>
              <a:t>For their future lives</a:t>
            </a: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4600" b="0" i="0" u="none" strike="noStrike" cap="none">
                <a:solidFill>
                  <a:schemeClr val="dk2"/>
                </a:solidFill>
                <a:latin typeface="Arial"/>
                <a:ea typeface="Arial"/>
                <a:cs typeface="Arial"/>
                <a:sym typeface="Arial"/>
              </a:rPr>
              <a:t>Discussion at tables</a:t>
            </a:r>
            <a:endParaRPr sz="4600" b="0" i="0" u="none" strike="noStrike" cap="none">
              <a:solidFill>
                <a:schemeClr val="dk2"/>
              </a:solidFill>
              <a:latin typeface="Arial"/>
              <a:ea typeface="Arial"/>
              <a:cs typeface="Arial"/>
              <a:sym typeface="Arial"/>
            </a:endParaRPr>
          </a:p>
        </p:txBody>
      </p:sp>
      <p:sp>
        <p:nvSpPr>
          <p:cNvPr id="386" name="Shape 386"/>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lnSpc>
                <a:spcPct val="80000"/>
              </a:lnSpc>
              <a:spcBef>
                <a:spcPts val="0"/>
              </a:spcBef>
              <a:spcAft>
                <a:spcPts val="0"/>
              </a:spcAft>
              <a:buClr>
                <a:schemeClr val="accent1"/>
              </a:buClr>
              <a:buSzPts val="2870"/>
              <a:buFont typeface="Arial"/>
              <a:buChar char="•"/>
            </a:pPr>
            <a:r>
              <a:rPr lang="en" sz="2870" b="0" i="0" u="none" strike="noStrike" cap="none">
                <a:solidFill>
                  <a:schemeClr val="dk1"/>
                </a:solidFill>
                <a:latin typeface="Calibri"/>
                <a:ea typeface="Calibri"/>
                <a:cs typeface="Calibri"/>
                <a:sym typeface="Calibri"/>
              </a:rPr>
              <a:t>How to begin to move toward this goal:  Exercises to do in class—sample passage</a:t>
            </a:r>
            <a:endParaRPr/>
          </a:p>
          <a:p>
            <a:pPr marL="342900" marR="0" lvl="0" indent="-228600" algn="l" rtl="0">
              <a:lnSpc>
                <a:spcPct val="80000"/>
              </a:lnSpc>
              <a:spcBef>
                <a:spcPts val="574"/>
              </a:spcBef>
              <a:spcAft>
                <a:spcPts val="0"/>
              </a:spcAft>
              <a:buClr>
                <a:schemeClr val="accent1"/>
              </a:buClr>
              <a:buSzPts val="2870"/>
              <a:buFont typeface="Arial"/>
              <a:buChar char="•"/>
            </a:pPr>
            <a:r>
              <a:rPr lang="en" sz="2870" b="0" i="0" u="none" strike="noStrike" cap="none">
                <a:solidFill>
                  <a:schemeClr val="dk1"/>
                </a:solidFill>
                <a:latin typeface="Calibri"/>
                <a:ea typeface="Calibri"/>
                <a:cs typeface="Calibri"/>
                <a:sym typeface="Calibri"/>
              </a:rPr>
              <a:t>Pairs or groups</a:t>
            </a:r>
            <a:endParaRPr/>
          </a:p>
          <a:p>
            <a:pPr marL="640080" marR="0" lvl="1" indent="-228600" algn="l" rtl="0">
              <a:lnSpc>
                <a:spcPct val="80000"/>
              </a:lnSpc>
              <a:spcBef>
                <a:spcPts val="574"/>
              </a:spcBef>
              <a:spcAft>
                <a:spcPts val="0"/>
              </a:spcAft>
              <a:buClr>
                <a:schemeClr val="accent2"/>
              </a:buClr>
              <a:buSzPts val="2870"/>
              <a:buFont typeface="Arial"/>
              <a:buChar char="•"/>
            </a:pPr>
            <a:r>
              <a:rPr lang="en" sz="2870" b="0" i="0" u="none" strike="noStrike" cap="none">
                <a:solidFill>
                  <a:schemeClr val="dk1"/>
                </a:solidFill>
                <a:latin typeface="Calibri"/>
                <a:ea typeface="Calibri"/>
                <a:cs typeface="Calibri"/>
                <a:sym typeface="Calibri"/>
              </a:rPr>
              <a:t>Analysis—25 word summary</a:t>
            </a:r>
            <a:endParaRPr/>
          </a:p>
          <a:p>
            <a:pPr marL="640080" marR="0" lvl="1" indent="-228600" algn="l" rtl="0">
              <a:lnSpc>
                <a:spcPct val="80000"/>
              </a:lnSpc>
              <a:spcBef>
                <a:spcPts val="574"/>
              </a:spcBef>
              <a:spcAft>
                <a:spcPts val="0"/>
              </a:spcAft>
              <a:buClr>
                <a:schemeClr val="accent2"/>
              </a:buClr>
              <a:buSzPts val="2870"/>
              <a:buFont typeface="Arial"/>
              <a:buChar char="•"/>
            </a:pPr>
            <a:r>
              <a:rPr lang="en" sz="2870" b="0" i="0" u="none" strike="noStrike" cap="none">
                <a:solidFill>
                  <a:schemeClr val="dk1"/>
                </a:solidFill>
                <a:latin typeface="Calibri"/>
                <a:ea typeface="Calibri"/>
                <a:cs typeface="Calibri"/>
                <a:sym typeface="Calibri"/>
              </a:rPr>
              <a:t>Synthesis—other sources, prior knowledge</a:t>
            </a:r>
            <a:endParaRPr/>
          </a:p>
          <a:p>
            <a:pPr marL="640080" marR="0" lvl="1" indent="-228600" algn="l" rtl="0">
              <a:lnSpc>
                <a:spcPct val="80000"/>
              </a:lnSpc>
              <a:spcBef>
                <a:spcPts val="574"/>
              </a:spcBef>
              <a:spcAft>
                <a:spcPts val="0"/>
              </a:spcAft>
              <a:buClr>
                <a:schemeClr val="accent2"/>
              </a:buClr>
              <a:buSzPts val="2870"/>
              <a:buFont typeface="Arial"/>
              <a:buChar char="•"/>
            </a:pPr>
            <a:r>
              <a:rPr lang="en" sz="2870" b="0" i="0" u="none" strike="noStrike" cap="none">
                <a:solidFill>
                  <a:schemeClr val="dk1"/>
                </a:solidFill>
                <a:latin typeface="Calibri"/>
                <a:ea typeface="Calibri"/>
                <a:cs typeface="Calibri"/>
                <a:sym typeface="Calibri"/>
              </a:rPr>
              <a:t>Evaluation—authority, accuracy, currency, relevancy, appropriateness, bias</a:t>
            </a:r>
            <a:endParaRPr/>
          </a:p>
          <a:p>
            <a:pPr marL="411480" marR="0" lvl="1" indent="0" algn="l" rtl="0">
              <a:lnSpc>
                <a:spcPct val="80000"/>
              </a:lnSpc>
              <a:spcBef>
                <a:spcPts val="574"/>
              </a:spcBef>
              <a:spcAft>
                <a:spcPts val="0"/>
              </a:spcAft>
              <a:buClr>
                <a:schemeClr val="accent2"/>
              </a:buClr>
              <a:buSzPts val="2870"/>
              <a:buFont typeface="Arial"/>
              <a:buNone/>
            </a:pPr>
            <a:endParaRPr sz="2870" b="0" i="0" u="none" strike="noStrike" cap="none">
              <a:solidFill>
                <a:schemeClr val="dk1"/>
              </a:solidFill>
              <a:latin typeface="Calibri"/>
              <a:ea typeface="Calibri"/>
              <a:cs typeface="Calibri"/>
              <a:sym typeface="Calibri"/>
            </a:endParaRPr>
          </a:p>
          <a:p>
            <a:pPr marL="411480" marR="0" lvl="1" indent="0" algn="l" rtl="0">
              <a:lnSpc>
                <a:spcPct val="80000"/>
              </a:lnSpc>
              <a:spcBef>
                <a:spcPts val="574"/>
              </a:spcBef>
              <a:spcAft>
                <a:spcPts val="0"/>
              </a:spcAft>
              <a:buClr>
                <a:schemeClr val="accent2"/>
              </a:buClr>
              <a:buSzPts val="2870"/>
              <a:buFont typeface="Arial"/>
              <a:buNone/>
            </a:pPr>
            <a:r>
              <a:rPr lang="en" sz="2870" b="0" i="0" u="none" strike="noStrike" cap="none">
                <a:solidFill>
                  <a:schemeClr val="dk1"/>
                </a:solidFill>
                <a:latin typeface="Calibri"/>
                <a:ea typeface="Calibri"/>
                <a:cs typeface="Calibri"/>
                <a:sym typeface="Calibri"/>
              </a:rPr>
              <a:t>How could you use this in YOUR class?  </a:t>
            </a:r>
            <a:endParaRPr/>
          </a:p>
          <a:p>
            <a:pPr marL="411480" marR="0" lvl="1" indent="0" algn="l" rtl="0">
              <a:lnSpc>
                <a:spcPct val="80000"/>
              </a:lnSpc>
              <a:spcBef>
                <a:spcPts val="280"/>
              </a:spcBef>
              <a:spcAft>
                <a:spcPts val="0"/>
              </a:spcAft>
              <a:buClr>
                <a:schemeClr val="accent2"/>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Strategies for all classes</a:t>
            </a:r>
            <a:endParaRPr sz="3000" b="0" i="0" u="none" strike="noStrike" cap="none">
              <a:solidFill>
                <a:schemeClr val="dk2"/>
              </a:solidFill>
              <a:latin typeface="Arial"/>
              <a:ea typeface="Arial"/>
              <a:cs typeface="Arial"/>
              <a:sym typeface="Arial"/>
            </a:endParaRPr>
          </a:p>
        </p:txBody>
      </p:sp>
      <p:sp>
        <p:nvSpPr>
          <p:cNvPr id="392" name="Shape 392"/>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rgbClr val="4A86E8"/>
              </a:buClr>
              <a:buSzPts val="3200"/>
              <a:buFont typeface="Calibri"/>
              <a:buChar char="•"/>
            </a:pPr>
            <a:r>
              <a:rPr lang="en" sz="3200" b="0" i="0" u="sng" strike="noStrike" cap="none">
                <a:solidFill>
                  <a:schemeClr val="dk1"/>
                </a:solidFill>
                <a:latin typeface="Calibri"/>
                <a:ea typeface="Calibri"/>
                <a:cs typeface="Calibri"/>
                <a:sym typeface="Calibri"/>
              </a:rPr>
              <a:t> </a:t>
            </a:r>
            <a:r>
              <a:rPr lang="en" sz="3200" b="0" i="0" u="none" strike="noStrike" cap="none">
                <a:solidFill>
                  <a:schemeClr val="dk1"/>
                </a:solidFill>
                <a:latin typeface="Calibri"/>
                <a:ea typeface="Calibri"/>
                <a:cs typeface="Calibri"/>
                <a:sym typeface="Calibri"/>
              </a:rPr>
              <a:t>	1-understanding reading</a:t>
            </a:r>
            <a:endParaRPr/>
          </a:p>
          <a:p>
            <a:pPr marL="342900" marR="0" lvl="0" indent="-228600" algn="l" rtl="0">
              <a:spcBef>
                <a:spcPts val="640"/>
              </a:spcBef>
              <a:spcAft>
                <a:spcPts val="0"/>
              </a:spcAft>
              <a:buClr>
                <a:srgbClr val="4A86E8"/>
              </a:buClr>
              <a:buSzPts val="3200"/>
              <a:buFont typeface="Arial"/>
              <a:buChar char="•"/>
            </a:pPr>
            <a:r>
              <a:rPr lang="en" sz="3200" b="0" i="0" u="none" strike="noStrike" cap="none">
                <a:solidFill>
                  <a:schemeClr val="dk1"/>
                </a:solidFill>
                <a:latin typeface="Calibri"/>
                <a:ea typeface="Calibri"/>
                <a:cs typeface="Calibri"/>
                <a:sym typeface="Calibri"/>
              </a:rPr>
              <a:t>	2-overt teaching of critical reading strategies</a:t>
            </a:r>
            <a:endParaRPr/>
          </a:p>
          <a:p>
            <a:pPr marL="342900" marR="0" lvl="0" indent="-228600" algn="l" rtl="0">
              <a:spcBef>
                <a:spcPts val="640"/>
              </a:spcBef>
              <a:spcAft>
                <a:spcPts val="0"/>
              </a:spcAft>
              <a:buClr>
                <a:srgbClr val="4A86E8"/>
              </a:buClr>
              <a:buSzPts val="3200"/>
              <a:buFont typeface="Arial"/>
              <a:buChar char="•"/>
            </a:pPr>
            <a:r>
              <a:rPr lang="en" sz="3200" b="0" i="0" u="none" strike="noStrike" cap="none">
                <a:solidFill>
                  <a:schemeClr val="dk1"/>
                </a:solidFill>
                <a:latin typeface="Calibri"/>
                <a:ea typeface="Calibri"/>
                <a:cs typeface="Calibri"/>
                <a:sym typeface="Calibri"/>
              </a:rPr>
              <a:t>	3-modeling by reading aloud</a:t>
            </a:r>
            <a:endParaRPr/>
          </a:p>
          <a:p>
            <a:pPr marL="342900" marR="0" lvl="0" indent="-228600" algn="l" rtl="0">
              <a:spcBef>
                <a:spcPts val="640"/>
              </a:spcBef>
              <a:spcAft>
                <a:spcPts val="0"/>
              </a:spcAft>
              <a:buClr>
                <a:srgbClr val="4A86E8"/>
              </a:buClr>
              <a:buSzPts val="3200"/>
              <a:buFont typeface="Arial"/>
              <a:buChar char="•"/>
            </a:pPr>
            <a:r>
              <a:rPr lang="en" sz="3200" b="0" i="0" u="none" strike="noStrike" cap="none">
                <a:solidFill>
                  <a:schemeClr val="dk1"/>
                </a:solidFill>
                <a:latin typeface="Calibri"/>
                <a:ea typeface="Calibri"/>
                <a:cs typeface="Calibri"/>
                <a:sym typeface="Calibri"/>
              </a:rPr>
              <a:t>	4-25 word summaries (see Bazerman)</a:t>
            </a:r>
            <a:endParaRPr/>
          </a:p>
          <a:p>
            <a:pPr marL="342900" marR="0" lvl="0" indent="-228600" algn="l" rtl="0">
              <a:spcBef>
                <a:spcPts val="640"/>
              </a:spcBef>
              <a:spcAft>
                <a:spcPts val="0"/>
              </a:spcAft>
              <a:buClr>
                <a:srgbClr val="4A86E8"/>
              </a:buClr>
              <a:buSzPts val="3200"/>
              <a:buFont typeface="Arial"/>
              <a:buChar char="•"/>
            </a:pPr>
            <a:r>
              <a:rPr lang="en" sz="3200" b="0" i="0" u="none" strike="noStrike" cap="none">
                <a:solidFill>
                  <a:schemeClr val="dk1"/>
                </a:solidFill>
                <a:latin typeface="Calibri"/>
                <a:ea typeface="Calibri"/>
                <a:cs typeface="Calibri"/>
                <a:sym typeface="Calibri"/>
              </a:rPr>
              <a:t> 5-evaluation heuristic</a:t>
            </a:r>
            <a:endParaRPr sz="3000" b="0" i="0" u="none" strike="noStrike" cap="none">
              <a:solidFill>
                <a:schemeClr val="dk1"/>
              </a:solidFill>
              <a:latin typeface="Calibri"/>
              <a:ea typeface="Calibri"/>
              <a:cs typeface="Calibri"/>
              <a:sym typeface="Calibri"/>
            </a:endParaRPr>
          </a:p>
          <a:p>
            <a:pPr marL="342900" marR="0" lvl="0" indent="-88900" algn="l" rtl="0">
              <a:spcBef>
                <a:spcPts val="44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4600" b="0" i="0" u="none" strike="noStrike" cap="none">
                <a:solidFill>
                  <a:schemeClr val="dk2"/>
                </a:solidFill>
                <a:latin typeface="Arial"/>
                <a:ea typeface="Arial"/>
                <a:cs typeface="Arial"/>
                <a:sym typeface="Arial"/>
              </a:rPr>
              <a:t>A riddle…</a:t>
            </a:r>
            <a:endParaRPr sz="4600" b="0" i="0" u="none" strike="noStrike" cap="none">
              <a:solidFill>
                <a:schemeClr val="dk2"/>
              </a:solidFill>
              <a:latin typeface="Arial"/>
              <a:ea typeface="Arial"/>
              <a:cs typeface="Arial"/>
              <a:sym typeface="Arial"/>
            </a:endParaRPr>
          </a:p>
        </p:txBody>
      </p:sp>
      <p:sp>
        <p:nvSpPr>
          <p:cNvPr id="241" name="Shape 241"/>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114300" marR="0" lvl="0" indent="0" algn="l" rtl="0">
              <a:spcBef>
                <a:spcPts val="0"/>
              </a:spcBef>
              <a:spcAft>
                <a:spcPts val="0"/>
              </a:spcAft>
              <a:buClr>
                <a:schemeClr val="accent1"/>
              </a:buClr>
              <a:buSzPts val="4800"/>
              <a:buFont typeface="Arial"/>
              <a:buNone/>
            </a:pPr>
            <a:r>
              <a:rPr lang="en" sz="4800" b="0" i="0" u="none" strike="noStrike" cap="none">
                <a:solidFill>
                  <a:schemeClr val="dk1"/>
                </a:solidFill>
                <a:latin typeface="Calibri"/>
                <a:ea typeface="Calibri"/>
                <a:cs typeface="Calibri"/>
                <a:sym typeface="Calibri"/>
              </a:rPr>
              <a:t>What does reading have to do with elephants?</a:t>
            </a:r>
            <a:endParaRPr sz="48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Shape 397" descr="http://www.acornsoftware.net/images/Careers/team.jpg"/>
          <p:cNvPicPr preferRelativeResize="0"/>
          <p:nvPr/>
        </p:nvPicPr>
        <p:blipFill rotWithShape="1">
          <a:blip r:embed="rId3">
            <a:alphaModFix/>
          </a:blip>
          <a:srcRect/>
          <a:stretch/>
        </p:blipFill>
        <p:spPr>
          <a:xfrm>
            <a:off x="-584200" y="890588"/>
            <a:ext cx="7315200" cy="42719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457200" y="205976"/>
            <a:ext cx="7620000" cy="539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Summary:</a:t>
            </a:r>
            <a:endParaRPr sz="3000" b="0" i="0" u="none" strike="noStrike" cap="none">
              <a:solidFill>
                <a:schemeClr val="dk2"/>
              </a:solidFill>
              <a:latin typeface="Arial"/>
              <a:ea typeface="Arial"/>
              <a:cs typeface="Arial"/>
              <a:sym typeface="Arial"/>
            </a:endParaRPr>
          </a:p>
        </p:txBody>
      </p:sp>
      <p:sp>
        <p:nvSpPr>
          <p:cNvPr id="403" name="Shape 403"/>
          <p:cNvSpPr txBox="1">
            <a:spLocks noGrp="1"/>
          </p:cNvSpPr>
          <p:nvPr>
            <p:ph type="body" idx="1"/>
          </p:nvPr>
        </p:nvSpPr>
        <p:spPr>
          <a:xfrm>
            <a:off x="457200" y="745375"/>
            <a:ext cx="7620000" cy="4055100"/>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0"/>
              </a:spcBef>
              <a:spcAft>
                <a:spcPts val="0"/>
              </a:spcAft>
              <a:buClr>
                <a:schemeClr val="accent1"/>
              </a:buClr>
              <a:buSzPts val="2805"/>
              <a:buFont typeface="Arial"/>
              <a:buNone/>
            </a:pPr>
            <a:r>
              <a:rPr lang="en" sz="2400" b="0" i="0" u="none" strike="noStrike" cap="none">
                <a:solidFill>
                  <a:schemeClr val="dk1"/>
                </a:solidFill>
                <a:latin typeface="Arial"/>
                <a:ea typeface="Arial"/>
                <a:cs typeface="Arial"/>
                <a:sym typeface="Arial"/>
              </a:rPr>
              <a:t>Reading is THE elephant: too big to ignore!</a:t>
            </a:r>
            <a:endParaRPr sz="2400"/>
          </a:p>
          <a:p>
            <a:pPr marL="640080" marR="0" lvl="1" indent="-202882" algn="l" rtl="0">
              <a:lnSpc>
                <a:spcPct val="90000"/>
              </a:lnSpc>
              <a:spcBef>
                <a:spcPts val="561"/>
              </a:spcBef>
              <a:spcAft>
                <a:spcPts val="0"/>
              </a:spcAft>
              <a:buClr>
                <a:schemeClr val="accent2"/>
              </a:buClr>
              <a:buSzPts val="2400"/>
              <a:buFont typeface="Arial"/>
              <a:buChar char="•"/>
            </a:pPr>
            <a:r>
              <a:rPr lang="en" sz="2400" b="0" i="0" u="none" strike="noStrike" cap="none">
                <a:solidFill>
                  <a:schemeClr val="dk1"/>
                </a:solidFill>
                <a:latin typeface="Arial"/>
                <a:ea typeface="Arial"/>
                <a:cs typeface="Arial"/>
                <a:sym typeface="Arial"/>
              </a:rPr>
              <a:t>You understand the problem</a:t>
            </a:r>
            <a:endParaRPr sz="2400"/>
          </a:p>
          <a:p>
            <a:pPr marL="640080" marR="0" lvl="1" indent="-202882" algn="l" rtl="0">
              <a:lnSpc>
                <a:spcPct val="90000"/>
              </a:lnSpc>
              <a:spcBef>
                <a:spcPts val="561"/>
              </a:spcBef>
              <a:spcAft>
                <a:spcPts val="0"/>
              </a:spcAft>
              <a:buClr>
                <a:schemeClr val="accent2"/>
              </a:buClr>
              <a:buSzPts val="2400"/>
              <a:buFont typeface="Arial"/>
              <a:buChar char="•"/>
            </a:pPr>
            <a:r>
              <a:rPr lang="en" sz="2400" b="0" i="0" u="none" strike="noStrike" cap="none">
                <a:solidFill>
                  <a:schemeClr val="dk1"/>
                </a:solidFill>
                <a:latin typeface="Arial"/>
                <a:ea typeface="Arial"/>
                <a:cs typeface="Arial"/>
                <a:sym typeface="Arial"/>
              </a:rPr>
              <a:t>You know something more about reading</a:t>
            </a:r>
            <a:endParaRPr sz="2400"/>
          </a:p>
          <a:p>
            <a:pPr marL="640080" marR="0" lvl="1" indent="-202882" algn="l" rtl="0">
              <a:lnSpc>
                <a:spcPct val="90000"/>
              </a:lnSpc>
              <a:spcBef>
                <a:spcPts val="561"/>
              </a:spcBef>
              <a:spcAft>
                <a:spcPts val="0"/>
              </a:spcAft>
              <a:buClr>
                <a:schemeClr val="accent2"/>
              </a:buClr>
              <a:buSzPts val="2400"/>
              <a:buFont typeface="Arial"/>
              <a:buChar char="•"/>
            </a:pPr>
            <a:r>
              <a:rPr lang="en" sz="2400" b="0" i="0" u="none" strike="noStrike" cap="none">
                <a:solidFill>
                  <a:schemeClr val="dk1"/>
                </a:solidFill>
                <a:latin typeface="Arial"/>
                <a:ea typeface="Arial"/>
                <a:cs typeface="Arial"/>
                <a:sym typeface="Arial"/>
              </a:rPr>
              <a:t>You can state explicitly the goal you are trying to achieve:  academic critical literacy</a:t>
            </a:r>
            <a:endParaRPr sz="2400"/>
          </a:p>
          <a:p>
            <a:pPr marL="640080" marR="0" lvl="1" indent="-202882" algn="l" rtl="0">
              <a:lnSpc>
                <a:spcPct val="90000"/>
              </a:lnSpc>
              <a:spcBef>
                <a:spcPts val="561"/>
              </a:spcBef>
              <a:spcAft>
                <a:spcPts val="0"/>
              </a:spcAft>
              <a:buClr>
                <a:schemeClr val="accent2"/>
              </a:buClr>
              <a:buSzPts val="2400"/>
              <a:buFont typeface="Arial"/>
              <a:buChar char="•"/>
            </a:pPr>
            <a:r>
              <a:rPr lang="en" sz="2400" b="0" i="0" u="none" strike="noStrike" cap="none">
                <a:solidFill>
                  <a:schemeClr val="dk1"/>
                </a:solidFill>
                <a:latin typeface="Arial"/>
                <a:ea typeface="Arial"/>
                <a:cs typeface="Arial"/>
                <a:sym typeface="Arial"/>
              </a:rPr>
              <a:t>You have strategies to achieve this goal</a:t>
            </a:r>
            <a:endParaRPr sz="2400"/>
          </a:p>
          <a:p>
            <a:pPr marL="640080" marR="0" lvl="1" indent="-202882" algn="l" rtl="0">
              <a:lnSpc>
                <a:spcPct val="90000"/>
              </a:lnSpc>
              <a:spcBef>
                <a:spcPts val="561"/>
              </a:spcBef>
              <a:spcAft>
                <a:spcPts val="0"/>
              </a:spcAft>
              <a:buClr>
                <a:schemeClr val="accent2"/>
              </a:buClr>
              <a:buSzPts val="2400"/>
              <a:buFont typeface="Arial"/>
              <a:buChar char="•"/>
            </a:pPr>
            <a:r>
              <a:rPr lang="en" sz="2400" b="0" i="0" u="none" strike="noStrike" cap="none">
                <a:solidFill>
                  <a:schemeClr val="dk1"/>
                </a:solidFill>
                <a:latin typeface="Arial"/>
                <a:ea typeface="Arial"/>
                <a:cs typeface="Arial"/>
                <a:sym typeface="Arial"/>
              </a:rPr>
              <a:t>Reading has a direct impact on teaching and learning writing, as you will see after lunch.</a:t>
            </a:r>
            <a:endParaRPr sz="2400"/>
          </a:p>
          <a:p>
            <a:pPr marL="640080" marR="0" lvl="1" indent="-202882" algn="l" rtl="0">
              <a:lnSpc>
                <a:spcPct val="90000"/>
              </a:lnSpc>
              <a:spcBef>
                <a:spcPts val="561"/>
              </a:spcBef>
              <a:spcAft>
                <a:spcPts val="0"/>
              </a:spcAft>
              <a:buClr>
                <a:schemeClr val="accent2"/>
              </a:buClr>
              <a:buSzPts val="2400"/>
              <a:buFont typeface="Arial"/>
              <a:buChar char="•"/>
            </a:pPr>
            <a:r>
              <a:rPr lang="en" sz="2400" b="0" i="0" u="none" strike="noStrike" cap="none">
                <a:solidFill>
                  <a:schemeClr val="dk1"/>
                </a:solidFill>
                <a:latin typeface="Arial"/>
                <a:ea typeface="Arial"/>
                <a:cs typeface="Arial"/>
                <a:sym typeface="Arial"/>
              </a:rPr>
              <a:t>We reconvene in </a:t>
            </a:r>
            <a:r>
              <a:rPr lang="en" sz="2400">
                <a:latin typeface="Arial"/>
                <a:ea typeface="Arial"/>
                <a:cs typeface="Arial"/>
                <a:sym typeface="Arial"/>
              </a:rPr>
              <a:t>6</a:t>
            </a:r>
            <a:r>
              <a:rPr lang="en" sz="2400" b="0" i="0" u="none" strike="noStrike" cap="none">
                <a:solidFill>
                  <a:schemeClr val="dk1"/>
                </a:solidFill>
                <a:latin typeface="Arial"/>
                <a:ea typeface="Arial"/>
                <a:cs typeface="Arial"/>
                <a:sym typeface="Arial"/>
              </a:rPr>
              <a:t>0 minutes!</a:t>
            </a:r>
            <a:endParaRPr sz="2400"/>
          </a:p>
          <a:p>
            <a:pPr marL="342900" marR="0" lvl="0" indent="-109854" algn="l" rtl="0">
              <a:lnSpc>
                <a:spcPct val="90000"/>
              </a:lnSpc>
              <a:spcBef>
                <a:spcPts val="374"/>
              </a:spcBef>
              <a:spcAft>
                <a:spcPts val="0"/>
              </a:spcAft>
              <a:buClr>
                <a:schemeClr val="accent1"/>
              </a:buClr>
              <a:buSzPts val="187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4600" b="0" i="0" u="none" strike="noStrike" cap="none">
                <a:solidFill>
                  <a:schemeClr val="dk2"/>
                </a:solidFill>
                <a:latin typeface="Arial"/>
                <a:ea typeface="Arial"/>
                <a:cs typeface="Arial"/>
                <a:sym typeface="Arial"/>
              </a:rPr>
              <a:t>Thanks for your attention!</a:t>
            </a:r>
            <a:endParaRPr sz="4600" b="0" i="0" u="none" strike="noStrike" cap="none">
              <a:solidFill>
                <a:schemeClr val="dk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ctrTitle"/>
          </p:nvPr>
        </p:nvSpPr>
        <p:spPr>
          <a:xfrm>
            <a:off x="2590800" y="1714500"/>
            <a:ext cx="6180224" cy="110251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003300"/>
              </a:buClr>
              <a:buSzPts val="4400"/>
              <a:buFont typeface="Calibri"/>
              <a:buNone/>
            </a:pPr>
            <a:r>
              <a:rPr lang="en" sz="4400" b="1" i="0" u="none" strike="noStrike" cap="small">
                <a:solidFill>
                  <a:srgbClr val="003300"/>
                </a:solidFill>
                <a:latin typeface="Calibri"/>
                <a:ea typeface="Calibri"/>
                <a:cs typeface="Calibri"/>
                <a:sym typeface="Calibri"/>
              </a:rPr>
              <a:t>Reading For Research</a:t>
            </a:r>
            <a:endParaRPr sz="4400" b="1" i="0" u="none" strike="noStrike" cap="small">
              <a:solidFill>
                <a:srgbClr val="003300"/>
              </a:solidFill>
              <a:latin typeface="Calibri"/>
              <a:ea typeface="Calibri"/>
              <a:cs typeface="Calibri"/>
              <a:sym typeface="Calibri"/>
            </a:endParaRPr>
          </a:p>
        </p:txBody>
      </p:sp>
      <p:sp>
        <p:nvSpPr>
          <p:cNvPr id="415" name="Shape 415"/>
          <p:cNvSpPr txBox="1">
            <a:spLocks noGrp="1"/>
          </p:cNvSpPr>
          <p:nvPr>
            <p:ph type="subTitle" idx="1"/>
          </p:nvPr>
        </p:nvSpPr>
        <p:spPr>
          <a:xfrm>
            <a:off x="3733800" y="3028950"/>
            <a:ext cx="5001128" cy="1200150"/>
          </a:xfrm>
          <a:prstGeom prst="rect">
            <a:avLst/>
          </a:prstGeom>
          <a:noFill/>
          <a:ln>
            <a:noFill/>
          </a:ln>
        </p:spPr>
        <p:txBody>
          <a:bodyPr spcFirstLastPara="1" wrap="square" lIns="91425" tIns="45700" rIns="91425" bIns="45700" anchor="t" anchorCtr="0">
            <a:noAutofit/>
          </a:bodyPr>
          <a:lstStyle/>
          <a:p>
            <a:pPr marL="0" marR="0" lvl="0" indent="0" algn="r" rtl="0">
              <a:lnSpc>
                <a:spcPct val="80000"/>
              </a:lnSpc>
              <a:spcBef>
                <a:spcPts val="0"/>
              </a:spcBef>
              <a:spcAft>
                <a:spcPts val="0"/>
              </a:spcAft>
              <a:buClr>
                <a:schemeClr val="dk1"/>
              </a:buClr>
              <a:buSzPts val="1679"/>
              <a:buFont typeface="Arial"/>
              <a:buNone/>
            </a:pPr>
            <a:r>
              <a:rPr lang="en" sz="1679" b="0" i="0" u="none" strike="noStrike" cap="none">
                <a:solidFill>
                  <a:schemeClr val="dk1"/>
                </a:solidFill>
                <a:latin typeface="Calibri"/>
                <a:ea typeface="Calibri"/>
                <a:cs typeface="Calibri"/>
                <a:sym typeface="Calibri"/>
              </a:rPr>
              <a:t>Cynthia R. Haller</a:t>
            </a:r>
            <a:endParaRPr/>
          </a:p>
          <a:p>
            <a:pPr marL="0" marR="0" lvl="0" indent="0" algn="r" rtl="0">
              <a:lnSpc>
                <a:spcPct val="80000"/>
              </a:lnSpc>
              <a:spcBef>
                <a:spcPts val="336"/>
              </a:spcBef>
              <a:spcAft>
                <a:spcPts val="0"/>
              </a:spcAft>
              <a:buClr>
                <a:schemeClr val="dk1"/>
              </a:buClr>
              <a:buSzPts val="1679"/>
              <a:buFont typeface="Arial"/>
              <a:buNone/>
            </a:pPr>
            <a:r>
              <a:rPr lang="en" sz="1679" b="0" i="0" u="none" strike="noStrike" cap="none">
                <a:solidFill>
                  <a:schemeClr val="dk1"/>
                </a:solidFill>
                <a:latin typeface="Calibri"/>
                <a:ea typeface="Calibri"/>
                <a:cs typeface="Calibri"/>
                <a:sym typeface="Calibri"/>
              </a:rPr>
              <a:t>York College, City University of New York</a:t>
            </a:r>
            <a:endParaRPr/>
          </a:p>
          <a:p>
            <a:pPr marL="0" marR="0" lvl="0" indent="0" algn="r" rtl="0">
              <a:lnSpc>
                <a:spcPct val="80000"/>
              </a:lnSpc>
              <a:spcBef>
                <a:spcPts val="336"/>
              </a:spcBef>
              <a:spcAft>
                <a:spcPts val="0"/>
              </a:spcAft>
              <a:buClr>
                <a:schemeClr val="dk1"/>
              </a:buClr>
              <a:buSzPts val="1679"/>
              <a:buFont typeface="Arial"/>
              <a:buNone/>
            </a:pPr>
            <a:r>
              <a:rPr lang="en" sz="1679" b="0" i="0" u="none" strike="noStrike" cap="none">
                <a:solidFill>
                  <a:schemeClr val="dk1"/>
                </a:solidFill>
                <a:latin typeface="Calibri"/>
                <a:ea typeface="Calibri"/>
                <a:cs typeface="Calibri"/>
                <a:sym typeface="Calibri"/>
              </a:rPr>
              <a:t>Conference on College Composition and Communication</a:t>
            </a:r>
            <a:endParaRPr/>
          </a:p>
          <a:p>
            <a:pPr marL="0" marR="0" lvl="0" indent="0" algn="r" rtl="0">
              <a:lnSpc>
                <a:spcPct val="80000"/>
              </a:lnSpc>
              <a:spcBef>
                <a:spcPts val="336"/>
              </a:spcBef>
              <a:spcAft>
                <a:spcPts val="0"/>
              </a:spcAft>
              <a:buClr>
                <a:schemeClr val="dk1"/>
              </a:buClr>
              <a:buSzPts val="1679"/>
              <a:buFont typeface="Arial"/>
              <a:buNone/>
            </a:pPr>
            <a:r>
              <a:rPr lang="en" sz="1679" b="0" i="0" u="none" strike="noStrike" cap="none">
                <a:solidFill>
                  <a:schemeClr val="dk1"/>
                </a:solidFill>
                <a:latin typeface="Calibri"/>
                <a:ea typeface="Calibri"/>
                <a:cs typeface="Calibri"/>
                <a:sym typeface="Calibri"/>
              </a:rPr>
              <a:t>Kansas City, Missouri</a:t>
            </a:r>
            <a:endParaRPr/>
          </a:p>
          <a:p>
            <a:pPr marL="0" marR="0" lvl="0" indent="0" algn="r" rtl="0">
              <a:lnSpc>
                <a:spcPct val="80000"/>
              </a:lnSpc>
              <a:spcBef>
                <a:spcPts val="336"/>
              </a:spcBef>
              <a:spcAft>
                <a:spcPts val="0"/>
              </a:spcAft>
              <a:buClr>
                <a:schemeClr val="dk1"/>
              </a:buClr>
              <a:buSzPts val="1679"/>
              <a:buFont typeface="Arial"/>
              <a:buNone/>
            </a:pPr>
            <a:r>
              <a:rPr lang="en" sz="1679" b="0" i="0" u="none" strike="noStrike" cap="none">
                <a:solidFill>
                  <a:schemeClr val="dk1"/>
                </a:solidFill>
                <a:latin typeface="Calibri"/>
                <a:ea typeface="Calibri"/>
                <a:cs typeface="Calibri"/>
                <a:sym typeface="Calibri"/>
              </a:rPr>
              <a:t> March 14, 2018</a:t>
            </a:r>
            <a:endParaRPr sz="1679" b="0" i="0" u="none" strike="noStrike" cap="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762000" y="132899"/>
            <a:ext cx="80772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sz="4400" b="1" i="0" u="none" strike="noStrike" cap="none">
                <a:solidFill>
                  <a:schemeClr val="dk1"/>
                </a:solidFill>
                <a:latin typeface="Calibri"/>
                <a:ea typeface="Calibri"/>
                <a:cs typeface="Calibri"/>
                <a:sym typeface="Calibri"/>
              </a:rPr>
              <a:t>Overview</a:t>
            </a:r>
            <a:endParaRPr sz="4400" b="1" i="0" u="none" strike="noStrike" cap="none">
              <a:solidFill>
                <a:schemeClr val="dk1"/>
              </a:solidFill>
              <a:latin typeface="Calibri"/>
              <a:ea typeface="Calibri"/>
              <a:cs typeface="Calibri"/>
              <a:sym typeface="Calibri"/>
            </a:endParaRPr>
          </a:p>
        </p:txBody>
      </p:sp>
      <p:sp>
        <p:nvSpPr>
          <p:cNvPr id="422" name="Shape 422"/>
          <p:cNvSpPr txBox="1">
            <a:spLocks noGrp="1"/>
          </p:cNvSpPr>
          <p:nvPr>
            <p:ph type="body" idx="1"/>
          </p:nvPr>
        </p:nvSpPr>
        <p:spPr>
          <a:xfrm>
            <a:off x="762000" y="1169573"/>
            <a:ext cx="8077200" cy="3780300"/>
          </a:xfrm>
          <a:prstGeom prst="rect">
            <a:avLst/>
          </a:prstGeom>
          <a:noFill/>
          <a:ln>
            <a:noFill/>
          </a:ln>
        </p:spPr>
        <p:txBody>
          <a:bodyPr spcFirstLastPara="1" wrap="square" lIns="91425" tIns="45700" rIns="91425" bIns="45700" anchor="t" anchorCtr="0">
            <a:noAutofit/>
          </a:bodyPr>
          <a:lstStyle/>
          <a:p>
            <a:pPr marL="342900" marR="0" lvl="0" indent="-292100" algn="l" rtl="0">
              <a:spcBef>
                <a:spcPts val="0"/>
              </a:spcBef>
              <a:spcAft>
                <a:spcPts val="0"/>
              </a:spcAft>
              <a:buClr>
                <a:schemeClr val="dk1"/>
              </a:buClr>
              <a:buSzPts val="2400"/>
              <a:buFont typeface="Arial"/>
              <a:buChar char="•"/>
            </a:pPr>
            <a:r>
              <a:rPr lang="en" sz="2400" b="0" i="0" u="none" strike="noStrike" cap="none">
                <a:solidFill>
                  <a:schemeClr val="dk1"/>
                </a:solidFill>
                <a:latin typeface="Calibri"/>
                <a:ea typeface="Calibri"/>
                <a:cs typeface="Calibri"/>
                <a:sym typeface="Calibri"/>
              </a:rPr>
              <a:t>Challenges of Reading for Research</a:t>
            </a:r>
            <a:endParaRPr sz="2400"/>
          </a:p>
          <a:p>
            <a:pPr marL="342900" marR="0" lvl="0" indent="-292100" algn="l" rtl="0">
              <a:spcBef>
                <a:spcPts val="640"/>
              </a:spcBef>
              <a:spcAft>
                <a:spcPts val="0"/>
              </a:spcAft>
              <a:buClr>
                <a:schemeClr val="dk1"/>
              </a:buClr>
              <a:buSzPts val="2400"/>
              <a:buFont typeface="Arial"/>
              <a:buChar char="•"/>
            </a:pPr>
            <a:r>
              <a:rPr lang="en" sz="2400"/>
              <a:t>Anchoring Reading for Research Pedagogy in the Information Literacy Framework</a:t>
            </a:r>
            <a:endParaRPr sz="2400"/>
          </a:p>
          <a:p>
            <a:pPr marL="742950" marR="0" lvl="1" indent="-260350" algn="l" rtl="0">
              <a:spcBef>
                <a:spcPts val="0"/>
              </a:spcBef>
              <a:spcAft>
                <a:spcPts val="0"/>
              </a:spcAft>
              <a:buSzPts val="2400"/>
              <a:buChar char="–"/>
            </a:pPr>
            <a:r>
              <a:rPr lang="en" sz="2400"/>
              <a:t>Research as Inquiry</a:t>
            </a:r>
            <a:endParaRPr sz="2400"/>
          </a:p>
          <a:p>
            <a:pPr marL="742950" marR="0" lvl="1" indent="-260350" algn="l" rtl="0">
              <a:spcBef>
                <a:spcPts val="0"/>
              </a:spcBef>
              <a:spcAft>
                <a:spcPts val="0"/>
              </a:spcAft>
              <a:buSzPts val="2400"/>
              <a:buChar char="–"/>
            </a:pPr>
            <a:r>
              <a:rPr lang="en" sz="2400"/>
              <a:t>The Nature of Authority</a:t>
            </a:r>
            <a:endParaRPr sz="2400"/>
          </a:p>
          <a:p>
            <a:pPr marL="742950" marR="0" lvl="1" indent="-260350" algn="l" rtl="0">
              <a:spcBef>
                <a:spcPts val="0"/>
              </a:spcBef>
              <a:spcAft>
                <a:spcPts val="0"/>
              </a:spcAft>
              <a:buSzPts val="2400"/>
              <a:buChar char="–"/>
            </a:pPr>
            <a:r>
              <a:rPr lang="en" sz="2400"/>
              <a:t>Searching as Strategic Exploration</a:t>
            </a:r>
            <a:endParaRPr sz="2400"/>
          </a:p>
          <a:p>
            <a:pPr marL="457200" marR="0" lvl="0" indent="0" algn="l" rtl="0">
              <a:spcBef>
                <a:spcPts val="640"/>
              </a:spcBef>
              <a:spcAft>
                <a:spcPts val="0"/>
              </a:spcAft>
              <a:buNone/>
            </a:pPr>
            <a:endParaRPr sz="2400"/>
          </a:p>
        </p:txBody>
      </p:sp>
      <p:sp>
        <p:nvSpPr>
          <p:cNvPr id="423" name="Shape 423"/>
          <p:cNvSpPr txBox="1"/>
          <p:nvPr/>
        </p:nvSpPr>
        <p:spPr>
          <a:xfrm>
            <a:off x="332750" y="4388300"/>
            <a:ext cx="8811300" cy="7551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762000" y="202224"/>
            <a:ext cx="80772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959" b="0" i="0" u="none" strike="noStrike" cap="none">
                <a:solidFill>
                  <a:schemeClr val="dk1"/>
                </a:solidFill>
                <a:latin typeface="Calibri"/>
                <a:ea typeface="Calibri"/>
                <a:cs typeface="Calibri"/>
                <a:sym typeface="Calibri"/>
              </a:rPr>
              <a:t>Challenges of Reading for Research</a:t>
            </a:r>
            <a:endParaRPr sz="3959" b="0" i="0" u="none" strike="noStrike" cap="none">
              <a:solidFill>
                <a:schemeClr val="dk1"/>
              </a:solidFill>
              <a:latin typeface="Calibri"/>
              <a:ea typeface="Calibri"/>
              <a:cs typeface="Calibri"/>
              <a:sym typeface="Calibri"/>
            </a:endParaRPr>
          </a:p>
        </p:txBody>
      </p:sp>
      <p:sp>
        <p:nvSpPr>
          <p:cNvPr id="429" name="Shape 429"/>
          <p:cNvSpPr txBox="1">
            <a:spLocks noGrp="1"/>
          </p:cNvSpPr>
          <p:nvPr>
            <p:ph type="body" idx="1"/>
          </p:nvPr>
        </p:nvSpPr>
        <p:spPr>
          <a:xfrm>
            <a:off x="762000" y="1197300"/>
            <a:ext cx="6718200" cy="3724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Text Selection</a:t>
            </a:r>
            <a:endParaRPr/>
          </a:p>
          <a:p>
            <a:pPr marL="342900" marR="0" lvl="0" indent="-342900" algn="l" rtl="0">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Text Interpretation</a:t>
            </a:r>
            <a:endParaRPr/>
          </a:p>
          <a:p>
            <a:pPr marL="342900" marR="0" lvl="0" indent="-342900" algn="l" rtl="0">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Reading Strategies </a:t>
            </a:r>
            <a:endParaRPr sz="3200" b="0" i="0" u="none" strike="noStrike" cap="none">
              <a:solidFill>
                <a:schemeClr val="dk1"/>
              </a:solidFill>
              <a:latin typeface="Calibri"/>
              <a:ea typeface="Calibri"/>
              <a:cs typeface="Calibri"/>
              <a:sym typeface="Calibri"/>
            </a:endParaRPr>
          </a:p>
        </p:txBody>
      </p:sp>
      <p:sp>
        <p:nvSpPr>
          <p:cNvPr id="430" name="Shape 430"/>
          <p:cNvSpPr txBox="1"/>
          <p:nvPr/>
        </p:nvSpPr>
        <p:spPr>
          <a:xfrm>
            <a:off x="381300" y="4416025"/>
            <a:ext cx="8727900" cy="7275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838200" y="205978"/>
            <a:ext cx="8001000" cy="70842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sz="4400" b="0" i="0" u="none" strike="noStrike" cap="none">
                <a:solidFill>
                  <a:schemeClr val="dk1"/>
                </a:solidFill>
                <a:latin typeface="Calibri"/>
                <a:ea typeface="Calibri"/>
                <a:cs typeface="Calibri"/>
                <a:sym typeface="Calibri"/>
              </a:rPr>
              <a:t>Text Selection Challenges</a:t>
            </a:r>
            <a:endParaRPr sz="4400" b="0" i="0" u="none" strike="noStrike" cap="none">
              <a:solidFill>
                <a:schemeClr val="dk1"/>
              </a:solidFill>
              <a:latin typeface="Calibri"/>
              <a:ea typeface="Calibri"/>
              <a:cs typeface="Calibri"/>
              <a:sym typeface="Calibri"/>
            </a:endParaRPr>
          </a:p>
        </p:txBody>
      </p:sp>
      <p:sp>
        <p:nvSpPr>
          <p:cNvPr id="436" name="Shape 436"/>
          <p:cNvSpPr txBox="1">
            <a:spLocks noGrp="1"/>
          </p:cNvSpPr>
          <p:nvPr>
            <p:ph type="body" idx="1"/>
          </p:nvPr>
        </p:nvSpPr>
        <p:spPr>
          <a:xfrm>
            <a:off x="838200" y="1042695"/>
            <a:ext cx="3887700" cy="342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 sz="2400" b="0" i="1" u="none" strike="noStrike" cap="none">
                <a:solidFill>
                  <a:schemeClr val="dk1"/>
                </a:solidFill>
                <a:latin typeface="Calibri"/>
                <a:ea typeface="Calibri"/>
                <a:cs typeface="Calibri"/>
                <a:sym typeface="Calibri"/>
              </a:rPr>
              <a:t>Course Texts</a:t>
            </a:r>
            <a:r>
              <a:rPr lang="en" sz="2400" b="1" i="0" u="none" strike="noStrike" cap="none">
                <a:solidFill>
                  <a:schemeClr val="dk1"/>
                </a:solidFill>
                <a:latin typeface="Calibri"/>
                <a:ea typeface="Calibri"/>
                <a:cs typeface="Calibri"/>
                <a:sym typeface="Calibri"/>
              </a:rPr>
              <a:t>: Teacher Selects</a:t>
            </a:r>
            <a:endParaRPr sz="2400" b="1" i="0" u="none" strike="noStrike" cap="none">
              <a:solidFill>
                <a:schemeClr val="dk1"/>
              </a:solidFill>
              <a:latin typeface="Calibri"/>
              <a:ea typeface="Calibri"/>
              <a:cs typeface="Calibri"/>
              <a:sym typeface="Calibri"/>
            </a:endParaRPr>
          </a:p>
        </p:txBody>
      </p:sp>
      <p:sp>
        <p:nvSpPr>
          <p:cNvPr id="437" name="Shape 437"/>
          <p:cNvSpPr txBox="1">
            <a:spLocks noGrp="1"/>
          </p:cNvSpPr>
          <p:nvPr>
            <p:ph type="body" idx="2"/>
          </p:nvPr>
        </p:nvSpPr>
        <p:spPr>
          <a:xfrm>
            <a:off x="575400" y="1448900"/>
            <a:ext cx="4192200" cy="3549300"/>
          </a:xfrm>
          <a:prstGeom prst="rect">
            <a:avLst/>
          </a:prstGeom>
          <a:noFill/>
          <a:ln>
            <a:noFill/>
          </a:ln>
        </p:spPr>
        <p:txBody>
          <a:bodyPr spcFirstLastPara="1" wrap="square" lIns="91425" tIns="45700" rIns="91425" bIns="45700" anchor="t" anchorCtr="0">
            <a:noAutofit/>
          </a:bodyPr>
          <a:lstStyle/>
          <a:p>
            <a:pPr marL="342900" marR="0" lvl="0" indent="-336550" algn="l" rtl="0">
              <a:spcBef>
                <a:spcPts val="0"/>
              </a:spcBef>
              <a:spcAft>
                <a:spcPts val="0"/>
              </a:spcAft>
              <a:buClr>
                <a:schemeClr val="dk1"/>
              </a:buClr>
              <a:buSzPts val="1900"/>
              <a:buFont typeface="Arial"/>
              <a:buChar char="•"/>
            </a:pPr>
            <a:r>
              <a:rPr lang="en" sz="1900" b="1" i="0" u="none" strike="noStrike" cap="none">
                <a:solidFill>
                  <a:schemeClr val="dk1"/>
                </a:solidFill>
                <a:latin typeface="Calibri"/>
                <a:ea typeface="Calibri"/>
                <a:cs typeface="Calibri"/>
                <a:sym typeface="Calibri"/>
              </a:rPr>
              <a:t>Number</a:t>
            </a:r>
            <a:r>
              <a:rPr lang="en" sz="1900" b="0" i="0" u="none" strike="noStrike" cap="none">
                <a:solidFill>
                  <a:schemeClr val="dk1"/>
                </a:solidFill>
                <a:latin typeface="Calibri"/>
                <a:ea typeface="Calibri"/>
                <a:cs typeface="Calibri"/>
                <a:sym typeface="Calibri"/>
              </a:rPr>
              <a:t> of texts narrow and finite</a:t>
            </a:r>
            <a:endParaRPr sz="1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900"/>
          </a:p>
          <a:p>
            <a:pPr marL="342900" marR="0" lvl="0" indent="-336550" algn="l" rtl="0">
              <a:spcBef>
                <a:spcPts val="0"/>
              </a:spcBef>
              <a:spcAft>
                <a:spcPts val="0"/>
              </a:spcAft>
              <a:buClr>
                <a:schemeClr val="dk1"/>
              </a:buClr>
              <a:buSzPts val="1900"/>
              <a:buFont typeface="Arial"/>
              <a:buChar char="•"/>
            </a:pPr>
            <a:r>
              <a:rPr lang="en" sz="1900" b="1" i="0" u="none" strike="noStrike" cap="none">
                <a:solidFill>
                  <a:schemeClr val="dk1"/>
                </a:solidFill>
                <a:latin typeface="Calibri"/>
                <a:ea typeface="Calibri"/>
                <a:cs typeface="Calibri"/>
                <a:sym typeface="Calibri"/>
              </a:rPr>
              <a:t>Access:</a:t>
            </a:r>
            <a:r>
              <a:rPr lang="en" sz="1900" b="0" i="0" u="none" strike="noStrike" cap="none">
                <a:solidFill>
                  <a:schemeClr val="dk1"/>
                </a:solidFill>
                <a:latin typeface="Calibri"/>
                <a:ea typeface="Calibri"/>
                <a:cs typeface="Calibri"/>
                <a:sym typeface="Calibri"/>
              </a:rPr>
              <a:t> easy, supplied in either print or digital form</a:t>
            </a:r>
            <a:endParaRPr sz="1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900"/>
          </a:p>
          <a:p>
            <a:pPr marL="342900" marR="0" lvl="0" indent="-336550" algn="l" rtl="0">
              <a:spcBef>
                <a:spcPts val="0"/>
              </a:spcBef>
              <a:spcAft>
                <a:spcPts val="0"/>
              </a:spcAft>
              <a:buClr>
                <a:schemeClr val="dk1"/>
              </a:buClr>
              <a:buSzPts val="1900"/>
              <a:buFont typeface="Arial"/>
              <a:buChar char="•"/>
            </a:pPr>
            <a:r>
              <a:rPr lang="en" sz="1900" b="1" i="0" u="none" strike="noStrike" cap="none">
                <a:solidFill>
                  <a:schemeClr val="dk1"/>
                </a:solidFill>
                <a:latin typeface="Calibri"/>
                <a:ea typeface="Calibri"/>
                <a:cs typeface="Calibri"/>
                <a:sym typeface="Calibri"/>
              </a:rPr>
              <a:t>Length and genre </a:t>
            </a:r>
            <a:r>
              <a:rPr lang="en" sz="1900" b="0" i="0" u="none" strike="noStrike" cap="none">
                <a:solidFill>
                  <a:schemeClr val="dk1"/>
                </a:solidFill>
                <a:latin typeface="Calibri"/>
                <a:ea typeface="Calibri"/>
                <a:cs typeface="Calibri"/>
                <a:sym typeface="Calibri"/>
              </a:rPr>
              <a:t>winnowed by faculty sensitive to pacing </a:t>
            </a:r>
            <a:endParaRPr sz="1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900"/>
          </a:p>
          <a:p>
            <a:pPr marL="342900" marR="0" lvl="0" indent="-336550" algn="l" rtl="0">
              <a:spcBef>
                <a:spcPts val="0"/>
              </a:spcBef>
              <a:spcAft>
                <a:spcPts val="0"/>
              </a:spcAft>
              <a:buClr>
                <a:schemeClr val="dk1"/>
              </a:buClr>
              <a:buSzPts val="1900"/>
              <a:buFont typeface="Arial"/>
              <a:buChar char="•"/>
            </a:pPr>
            <a:r>
              <a:rPr lang="en" sz="1900" b="1" i="0" u="none" strike="noStrike" cap="none">
                <a:solidFill>
                  <a:schemeClr val="dk1"/>
                </a:solidFill>
                <a:latin typeface="Calibri"/>
                <a:ea typeface="Calibri"/>
                <a:cs typeface="Calibri"/>
                <a:sym typeface="Calibri"/>
              </a:rPr>
              <a:t>Reading level </a:t>
            </a:r>
            <a:r>
              <a:rPr lang="en" sz="1900" b="0" i="0" u="none" strike="noStrike" cap="none">
                <a:solidFill>
                  <a:schemeClr val="dk1"/>
                </a:solidFill>
                <a:latin typeface="Calibri"/>
                <a:ea typeface="Calibri"/>
                <a:cs typeface="Calibri"/>
                <a:sym typeface="Calibri"/>
              </a:rPr>
              <a:t>tailored by faculty to student reading levels</a:t>
            </a:r>
            <a:endParaRPr sz="2300"/>
          </a:p>
          <a:p>
            <a:pPr marL="0" marR="0" lvl="0" indent="0" algn="l" rtl="0">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438" name="Shape 438"/>
          <p:cNvSpPr txBox="1">
            <a:spLocks noGrp="1"/>
          </p:cNvSpPr>
          <p:nvPr>
            <p:ph type="body" idx="3"/>
          </p:nvPr>
        </p:nvSpPr>
        <p:spPr>
          <a:xfrm>
            <a:off x="4797300" y="984425"/>
            <a:ext cx="4118100" cy="342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 sz="2400" b="0" i="1" u="none" strike="noStrike" cap="none">
                <a:solidFill>
                  <a:schemeClr val="dk1"/>
                </a:solidFill>
                <a:latin typeface="Calibri"/>
                <a:ea typeface="Calibri"/>
                <a:cs typeface="Calibri"/>
                <a:sym typeface="Calibri"/>
              </a:rPr>
              <a:t>Research Texts</a:t>
            </a:r>
            <a:r>
              <a:rPr lang="en" sz="2400" b="1" i="0" u="none" strike="noStrike" cap="none">
                <a:solidFill>
                  <a:schemeClr val="dk1"/>
                </a:solidFill>
                <a:latin typeface="Calibri"/>
                <a:ea typeface="Calibri"/>
                <a:cs typeface="Calibri"/>
                <a:sym typeface="Calibri"/>
              </a:rPr>
              <a:t>: Students Select</a:t>
            </a:r>
            <a:endParaRPr sz="2400" b="1" i="0" u="none" strike="noStrike" cap="none">
              <a:solidFill>
                <a:schemeClr val="dk1"/>
              </a:solidFill>
              <a:latin typeface="Calibri"/>
              <a:ea typeface="Calibri"/>
              <a:cs typeface="Calibri"/>
              <a:sym typeface="Calibri"/>
            </a:endParaRPr>
          </a:p>
        </p:txBody>
      </p:sp>
      <p:sp>
        <p:nvSpPr>
          <p:cNvPr id="439" name="Shape 439"/>
          <p:cNvSpPr txBox="1">
            <a:spLocks noGrp="1"/>
          </p:cNvSpPr>
          <p:nvPr>
            <p:ph type="body" idx="4"/>
          </p:nvPr>
        </p:nvSpPr>
        <p:spPr>
          <a:xfrm>
            <a:off x="4876800" y="1385601"/>
            <a:ext cx="4041900" cy="3323400"/>
          </a:xfrm>
          <a:prstGeom prst="rect">
            <a:avLst/>
          </a:prstGeom>
          <a:noFill/>
          <a:ln>
            <a:noFill/>
          </a:ln>
        </p:spPr>
        <p:txBody>
          <a:bodyPr spcFirstLastPara="1" wrap="square" lIns="91425" tIns="45700" rIns="91425" bIns="45700" anchor="t" anchorCtr="0">
            <a:noAutofit/>
          </a:bodyPr>
          <a:lstStyle/>
          <a:p>
            <a:pPr marL="342900" marR="0" lvl="0" indent="-336550" algn="l" rtl="0">
              <a:spcBef>
                <a:spcPts val="0"/>
              </a:spcBef>
              <a:spcAft>
                <a:spcPts val="0"/>
              </a:spcAft>
              <a:buClr>
                <a:schemeClr val="dk1"/>
              </a:buClr>
              <a:buSzPts val="1900"/>
              <a:buFont typeface="Arial"/>
              <a:buChar char="•"/>
            </a:pPr>
            <a:r>
              <a:rPr lang="en" sz="1900" b="1" i="0" u="none" strike="noStrike" cap="none">
                <a:solidFill>
                  <a:schemeClr val="dk1"/>
                </a:solidFill>
                <a:latin typeface="Calibri"/>
                <a:ea typeface="Calibri"/>
                <a:cs typeface="Calibri"/>
                <a:sym typeface="Calibri"/>
              </a:rPr>
              <a:t>Number</a:t>
            </a:r>
            <a:r>
              <a:rPr lang="en" sz="1900" b="0" i="0" u="none" strike="noStrike" cap="none">
                <a:solidFill>
                  <a:schemeClr val="dk1"/>
                </a:solidFill>
                <a:latin typeface="Calibri"/>
                <a:ea typeface="Calibri"/>
                <a:cs typeface="Calibri"/>
                <a:sym typeface="Calibri"/>
              </a:rPr>
              <a:t> of texts effectively infinite</a:t>
            </a:r>
            <a:endParaRPr sz="19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 sz="1900" b="0" i="0" u="none" strike="noStrike" cap="none">
                <a:solidFill>
                  <a:schemeClr val="dk1"/>
                </a:solidFill>
                <a:latin typeface="Calibri"/>
                <a:ea typeface="Calibri"/>
                <a:cs typeface="Calibri"/>
                <a:sym typeface="Calibri"/>
              </a:rPr>
              <a:t> </a:t>
            </a:r>
            <a:endParaRPr sz="2300"/>
          </a:p>
          <a:p>
            <a:pPr marL="342900" marR="0" lvl="0" indent="-336550" algn="l" rtl="0">
              <a:spcBef>
                <a:spcPts val="400"/>
              </a:spcBef>
              <a:spcAft>
                <a:spcPts val="0"/>
              </a:spcAft>
              <a:buClr>
                <a:schemeClr val="dk1"/>
              </a:buClr>
              <a:buSzPts val="1900"/>
              <a:buFont typeface="Arial"/>
              <a:buChar char="•"/>
            </a:pPr>
            <a:r>
              <a:rPr lang="en" sz="1900" b="1" i="0" u="none" strike="noStrike" cap="none">
                <a:solidFill>
                  <a:schemeClr val="dk1"/>
                </a:solidFill>
                <a:latin typeface="Calibri"/>
                <a:ea typeface="Calibri"/>
                <a:cs typeface="Calibri"/>
                <a:sym typeface="Calibri"/>
              </a:rPr>
              <a:t>Access:</a:t>
            </a:r>
            <a:r>
              <a:rPr lang="en" sz="1900" b="0" i="0" u="none" strike="noStrike" cap="none">
                <a:solidFill>
                  <a:schemeClr val="dk1"/>
                </a:solidFill>
                <a:latin typeface="Calibri"/>
                <a:ea typeface="Calibri"/>
                <a:cs typeface="Calibri"/>
                <a:sym typeface="Calibri"/>
              </a:rPr>
              <a:t> difficult and uncertain, may be effectively impossible</a:t>
            </a:r>
            <a:endParaRPr sz="19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None/>
            </a:pPr>
            <a:endParaRPr sz="1900"/>
          </a:p>
          <a:p>
            <a:pPr marL="342900" marR="0" lvl="0" indent="-336550" algn="l" rtl="0">
              <a:spcBef>
                <a:spcPts val="400"/>
              </a:spcBef>
              <a:spcAft>
                <a:spcPts val="0"/>
              </a:spcAft>
              <a:buClr>
                <a:schemeClr val="dk1"/>
              </a:buClr>
              <a:buSzPts val="1900"/>
              <a:buFont typeface="Arial"/>
              <a:buChar char="•"/>
            </a:pPr>
            <a:r>
              <a:rPr lang="en" sz="1900" b="1" i="0" u="none" strike="noStrike" cap="none">
                <a:solidFill>
                  <a:schemeClr val="dk1"/>
                </a:solidFill>
                <a:latin typeface="Calibri"/>
                <a:ea typeface="Calibri"/>
                <a:cs typeface="Calibri"/>
                <a:sym typeface="Calibri"/>
              </a:rPr>
              <a:t>Length and genre </a:t>
            </a:r>
            <a:r>
              <a:rPr lang="en" sz="1900" b="0" i="0" u="none" strike="noStrike" cap="none">
                <a:solidFill>
                  <a:schemeClr val="dk1"/>
                </a:solidFill>
                <a:latin typeface="Calibri"/>
                <a:ea typeface="Calibri"/>
                <a:cs typeface="Calibri"/>
                <a:sym typeface="Calibri"/>
              </a:rPr>
              <a:t>vary widely without regard to student pacing </a:t>
            </a:r>
            <a:endParaRPr sz="19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None/>
            </a:pPr>
            <a:endParaRPr sz="1900"/>
          </a:p>
          <a:p>
            <a:pPr marL="342900" marR="0" lvl="0" indent="-336550" algn="l" rtl="0">
              <a:spcBef>
                <a:spcPts val="400"/>
              </a:spcBef>
              <a:spcAft>
                <a:spcPts val="0"/>
              </a:spcAft>
              <a:buClr>
                <a:schemeClr val="dk1"/>
              </a:buClr>
              <a:buSzPts val="1900"/>
              <a:buFont typeface="Arial"/>
              <a:buChar char="•"/>
            </a:pPr>
            <a:r>
              <a:rPr lang="en" sz="1900" b="1" i="0" u="none" strike="noStrike" cap="none">
                <a:solidFill>
                  <a:schemeClr val="dk1"/>
                </a:solidFill>
                <a:latin typeface="Calibri"/>
                <a:ea typeface="Calibri"/>
                <a:cs typeface="Calibri"/>
                <a:sym typeface="Calibri"/>
              </a:rPr>
              <a:t>Reading level </a:t>
            </a:r>
            <a:r>
              <a:rPr lang="en" sz="1900" b="0" i="0" u="none" strike="noStrike" cap="none">
                <a:solidFill>
                  <a:schemeClr val="dk1"/>
                </a:solidFill>
                <a:latin typeface="Calibri"/>
                <a:ea typeface="Calibri"/>
                <a:cs typeface="Calibri"/>
                <a:sym typeface="Calibri"/>
              </a:rPr>
              <a:t>widely variant</a:t>
            </a:r>
            <a:endParaRPr sz="2300" b="0" i="0" u="none" strike="noStrike" cap="none">
              <a:solidFill>
                <a:schemeClr val="dk1"/>
              </a:solidFill>
              <a:latin typeface="Calibri"/>
              <a:ea typeface="Calibri"/>
              <a:cs typeface="Calibri"/>
              <a:sym typeface="Calibri"/>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9">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9">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9">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9">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39">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990600" y="205978"/>
            <a:ext cx="7848600" cy="47982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959" b="0" i="0" u="none" strike="noStrike" cap="none">
                <a:solidFill>
                  <a:schemeClr val="dk1"/>
                </a:solidFill>
                <a:latin typeface="Calibri"/>
                <a:ea typeface="Calibri"/>
                <a:cs typeface="Calibri"/>
                <a:sym typeface="Calibri"/>
              </a:rPr>
              <a:t>Text Interpretation Challenges</a:t>
            </a:r>
            <a:endParaRPr sz="3959" b="0" i="0" u="none" strike="noStrike" cap="none">
              <a:solidFill>
                <a:schemeClr val="dk1"/>
              </a:solidFill>
              <a:latin typeface="Calibri"/>
              <a:ea typeface="Calibri"/>
              <a:cs typeface="Calibri"/>
              <a:sym typeface="Calibri"/>
            </a:endParaRPr>
          </a:p>
        </p:txBody>
      </p:sp>
      <p:sp>
        <p:nvSpPr>
          <p:cNvPr id="445" name="Shape 445"/>
          <p:cNvSpPr txBox="1">
            <a:spLocks noGrp="1"/>
          </p:cNvSpPr>
          <p:nvPr>
            <p:ph type="body" idx="1"/>
          </p:nvPr>
        </p:nvSpPr>
        <p:spPr>
          <a:xfrm>
            <a:off x="685800" y="1226351"/>
            <a:ext cx="4038600" cy="388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 sz="2400" b="0" i="1" u="none" strike="noStrike" cap="none">
                <a:solidFill>
                  <a:schemeClr val="dk1"/>
                </a:solidFill>
                <a:latin typeface="Calibri"/>
                <a:ea typeface="Calibri"/>
                <a:cs typeface="Calibri"/>
                <a:sym typeface="Calibri"/>
              </a:rPr>
              <a:t>Course Texts:</a:t>
            </a:r>
            <a:endParaRPr/>
          </a:p>
          <a:p>
            <a:pPr marL="0" marR="0" lvl="0" indent="0" algn="l" rtl="0">
              <a:spcBef>
                <a:spcPts val="480"/>
              </a:spcBef>
              <a:spcAft>
                <a:spcPts val="0"/>
              </a:spcAft>
              <a:buClr>
                <a:schemeClr val="dk1"/>
              </a:buClr>
              <a:buSzPts val="2400"/>
              <a:buFont typeface="Arial"/>
              <a:buNone/>
            </a:pPr>
            <a:r>
              <a:rPr lang="en" sz="2400" b="0" i="1" u="none" strike="noStrike" cap="none">
                <a:solidFill>
                  <a:schemeClr val="dk1"/>
                </a:solidFill>
                <a:latin typeface="Calibri"/>
                <a:ea typeface="Calibri"/>
                <a:cs typeface="Calibri"/>
                <a:sym typeface="Calibri"/>
              </a:rPr>
              <a:t> </a:t>
            </a:r>
            <a:r>
              <a:rPr lang="en" sz="2400" b="1" i="0" u="none" strike="noStrike" cap="none">
                <a:solidFill>
                  <a:schemeClr val="dk1"/>
                </a:solidFill>
                <a:latin typeface="Calibri"/>
                <a:ea typeface="Calibri"/>
                <a:cs typeface="Calibri"/>
                <a:sym typeface="Calibri"/>
              </a:rPr>
              <a:t>Much Interpretive Support</a:t>
            </a:r>
            <a:endParaRPr sz="2400" b="1" i="0" u="none" strike="noStrike" cap="none">
              <a:solidFill>
                <a:schemeClr val="dk1"/>
              </a:solidFill>
              <a:latin typeface="Calibri"/>
              <a:ea typeface="Calibri"/>
              <a:cs typeface="Calibri"/>
              <a:sym typeface="Calibri"/>
            </a:endParaRPr>
          </a:p>
        </p:txBody>
      </p:sp>
      <p:sp>
        <p:nvSpPr>
          <p:cNvPr id="446" name="Shape 446"/>
          <p:cNvSpPr txBox="1">
            <a:spLocks noGrp="1"/>
          </p:cNvSpPr>
          <p:nvPr>
            <p:ph type="body" idx="2"/>
          </p:nvPr>
        </p:nvSpPr>
        <p:spPr>
          <a:xfrm>
            <a:off x="727400" y="1615150"/>
            <a:ext cx="4040100" cy="26514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90000"/>
              </a:lnSpc>
              <a:spcBef>
                <a:spcPts val="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Relevance</a:t>
            </a:r>
            <a:r>
              <a:rPr lang="en" sz="1800" b="0" i="0" u="none" strike="noStrike" cap="none">
                <a:solidFill>
                  <a:schemeClr val="dk1"/>
                </a:solidFill>
                <a:latin typeface="Calibri"/>
                <a:ea typeface="Calibri"/>
                <a:cs typeface="Calibri"/>
                <a:sym typeface="Calibri"/>
              </a:rPr>
              <a:t> explained by professor</a:t>
            </a:r>
            <a:endParaRPr sz="2200"/>
          </a:p>
          <a:p>
            <a:pPr marL="0" marR="0" lvl="0" indent="0" algn="l" rtl="0">
              <a:lnSpc>
                <a:spcPct val="90000"/>
              </a:lnSpc>
              <a:spcBef>
                <a:spcPts val="0"/>
              </a:spcBef>
              <a:spcAft>
                <a:spcPts val="0"/>
              </a:spcAft>
              <a:buClr>
                <a:schemeClr val="dk1"/>
              </a:buClr>
              <a:buSzPts val="2000"/>
              <a:buFont typeface="Arial"/>
              <a:buNone/>
            </a:pPr>
            <a:r>
              <a:rPr lang="en"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342900" marR="0" lvl="0" indent="-330200" algn="l" rtl="0">
              <a:lnSpc>
                <a:spcPct val="90000"/>
              </a:lnSpc>
              <a:spcBef>
                <a:spcPts val="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Evaluation </a:t>
            </a:r>
            <a:r>
              <a:rPr lang="en" sz="1800" b="0" i="0" u="none" strike="noStrike" cap="none">
                <a:solidFill>
                  <a:schemeClr val="dk1"/>
                </a:solidFill>
                <a:latin typeface="Calibri"/>
                <a:ea typeface="Calibri"/>
                <a:cs typeface="Calibri"/>
                <a:sym typeface="Calibri"/>
              </a:rPr>
              <a:t>of quality not required</a:t>
            </a:r>
            <a:endParaRPr sz="2200"/>
          </a:p>
          <a:p>
            <a:pPr marL="342900" marR="0" lvl="0" indent="-215900" algn="l" rtl="0">
              <a:lnSpc>
                <a:spcPct val="90000"/>
              </a:lnSpc>
              <a:spcBef>
                <a:spcPts val="0"/>
              </a:spcBef>
              <a:spcAft>
                <a:spcPts val="0"/>
              </a:spcAft>
              <a:buClr>
                <a:schemeClr val="dk1"/>
              </a:buClr>
              <a:buSzPts val="2000"/>
              <a:buFont typeface="Arial"/>
              <a:buNone/>
            </a:pPr>
            <a:endParaRPr sz="1800" b="0" i="0" u="none" strike="noStrike" cap="none">
              <a:solidFill>
                <a:schemeClr val="dk1"/>
              </a:solidFill>
              <a:latin typeface="Calibri"/>
              <a:ea typeface="Calibri"/>
              <a:cs typeface="Calibri"/>
              <a:sym typeface="Calibri"/>
            </a:endParaRPr>
          </a:p>
          <a:p>
            <a:pPr marL="342900" marR="0" lvl="0" indent="-330200" algn="l" rtl="0">
              <a:lnSpc>
                <a:spcPct val="90000"/>
              </a:lnSpc>
              <a:spcBef>
                <a:spcPts val="0"/>
              </a:spcBef>
              <a:spcAft>
                <a:spcPts val="0"/>
              </a:spcAft>
              <a:buClr>
                <a:schemeClr val="dk1"/>
              </a:buClr>
              <a:buSzPts val="1800"/>
              <a:buFont typeface="Arial"/>
              <a:buChar char="•"/>
            </a:pPr>
            <a:r>
              <a:rPr lang="en" sz="1800" b="1"/>
              <a:t>Rhetorical/</a:t>
            </a:r>
            <a:r>
              <a:rPr lang="en" sz="1800" b="1" i="0" u="none" strike="noStrike" cap="none">
                <a:solidFill>
                  <a:schemeClr val="dk1"/>
                </a:solidFill>
                <a:latin typeface="Calibri"/>
                <a:ea typeface="Calibri"/>
                <a:cs typeface="Calibri"/>
                <a:sym typeface="Calibri"/>
              </a:rPr>
              <a:t>MetaContextual Awareness: </a:t>
            </a:r>
            <a:r>
              <a:rPr lang="en" sz="1800" b="0" i="0" u="none" strike="noStrike" cap="none">
                <a:solidFill>
                  <a:schemeClr val="dk1"/>
                </a:solidFill>
                <a:latin typeface="Calibri"/>
                <a:ea typeface="Calibri"/>
                <a:cs typeface="Calibri"/>
                <a:sym typeface="Calibri"/>
              </a:rPr>
              <a:t>Professor builds in class</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endParaRPr sz="1800"/>
          </a:p>
          <a:p>
            <a:pPr marL="342900" marR="0" lvl="0" indent="-330200" algn="l" rtl="0">
              <a:lnSpc>
                <a:spcPct val="90000"/>
              </a:lnSpc>
              <a:spcBef>
                <a:spcPts val="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Intertextual Connections</a:t>
            </a:r>
            <a:r>
              <a:rPr lang="en" sz="1800" b="0" i="0" u="none" strike="noStrike" cap="none">
                <a:solidFill>
                  <a:schemeClr val="dk1"/>
                </a:solidFill>
                <a:latin typeface="Calibri"/>
                <a:ea typeface="Calibri"/>
                <a:cs typeface="Calibri"/>
                <a:sym typeface="Calibri"/>
              </a:rPr>
              <a:t> often supplied in clas</a:t>
            </a:r>
            <a:r>
              <a:rPr lang="en" sz="1800"/>
              <a:t>s</a:t>
            </a:r>
            <a:endParaRPr sz="1800"/>
          </a:p>
          <a:p>
            <a:pPr marL="0" marR="0" lvl="0" indent="0" algn="l" rtl="0">
              <a:lnSpc>
                <a:spcPct val="90000"/>
              </a:lnSpc>
              <a:spcBef>
                <a:spcPts val="0"/>
              </a:spcBef>
              <a:spcAft>
                <a:spcPts val="0"/>
              </a:spcAft>
              <a:buNone/>
            </a:pPr>
            <a:endParaRPr sz="1800"/>
          </a:p>
          <a:p>
            <a:pPr marL="342900" marR="0" lvl="0" indent="-215900" algn="l" rtl="0">
              <a:lnSpc>
                <a:spcPct val="90000"/>
              </a:lnSpc>
              <a:spcBef>
                <a:spcPts val="0"/>
              </a:spcBef>
              <a:spcAft>
                <a:spcPts val="0"/>
              </a:spcAft>
              <a:buClr>
                <a:schemeClr val="dk1"/>
              </a:buClr>
              <a:buSzPts val="2000"/>
              <a:buFont typeface="Arial"/>
              <a:buNone/>
            </a:pPr>
            <a:endParaRPr sz="1900" b="0" i="0" u="none" strike="noStrike" cap="none">
              <a:solidFill>
                <a:schemeClr val="dk1"/>
              </a:solidFill>
              <a:latin typeface="Calibri"/>
              <a:ea typeface="Calibri"/>
              <a:cs typeface="Calibri"/>
              <a:sym typeface="Calibri"/>
            </a:endParaRPr>
          </a:p>
          <a:p>
            <a:pPr marL="342900" marR="0" lvl="0" indent="-222250" algn="l" rtl="0">
              <a:spcBef>
                <a:spcPts val="0"/>
              </a:spcBef>
              <a:spcAft>
                <a:spcPts val="0"/>
              </a:spcAft>
              <a:buClr>
                <a:schemeClr val="dk1"/>
              </a:buClr>
              <a:buSzPts val="1900"/>
              <a:buFont typeface="Arial"/>
              <a:buNone/>
            </a:pPr>
            <a:endParaRPr sz="18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447" name="Shape 447"/>
          <p:cNvSpPr txBox="1">
            <a:spLocks noGrp="1"/>
          </p:cNvSpPr>
          <p:nvPr>
            <p:ph type="body" idx="3"/>
          </p:nvPr>
        </p:nvSpPr>
        <p:spPr>
          <a:xfrm>
            <a:off x="4845900" y="1087700"/>
            <a:ext cx="3993300" cy="4881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 sz="2400" b="0" i="1" u="none" strike="noStrike" cap="none">
                <a:solidFill>
                  <a:schemeClr val="dk1"/>
                </a:solidFill>
                <a:latin typeface="Calibri"/>
                <a:ea typeface="Calibri"/>
                <a:cs typeface="Calibri"/>
                <a:sym typeface="Calibri"/>
              </a:rPr>
              <a:t>Research Texts: </a:t>
            </a:r>
            <a:endParaRPr/>
          </a:p>
          <a:p>
            <a:pPr marL="0" marR="0" lvl="0" indent="0" algn="l" rtl="0">
              <a:spcBef>
                <a:spcPts val="480"/>
              </a:spcBef>
              <a:spcAft>
                <a:spcPts val="0"/>
              </a:spcAft>
              <a:buClr>
                <a:schemeClr val="dk1"/>
              </a:buClr>
              <a:buSzPts val="2400"/>
              <a:buFont typeface="Arial"/>
              <a:buNone/>
            </a:pPr>
            <a:r>
              <a:rPr lang="en" sz="2400" b="1" i="0" u="none" strike="noStrike" cap="none">
                <a:solidFill>
                  <a:schemeClr val="dk1"/>
                </a:solidFill>
                <a:latin typeface="Calibri"/>
                <a:ea typeface="Calibri"/>
                <a:cs typeface="Calibri"/>
                <a:sym typeface="Calibri"/>
              </a:rPr>
              <a:t>Little Interpretive Support</a:t>
            </a:r>
            <a:endParaRPr sz="2400" b="1" i="0" u="none" strike="noStrike" cap="none">
              <a:solidFill>
                <a:schemeClr val="dk1"/>
              </a:solidFill>
              <a:latin typeface="Calibri"/>
              <a:ea typeface="Calibri"/>
              <a:cs typeface="Calibri"/>
              <a:sym typeface="Calibri"/>
            </a:endParaRPr>
          </a:p>
        </p:txBody>
      </p:sp>
      <p:sp>
        <p:nvSpPr>
          <p:cNvPr id="448" name="Shape 448"/>
          <p:cNvSpPr txBox="1">
            <a:spLocks noGrp="1"/>
          </p:cNvSpPr>
          <p:nvPr>
            <p:ph type="body" idx="4"/>
          </p:nvPr>
        </p:nvSpPr>
        <p:spPr>
          <a:xfrm>
            <a:off x="4918350" y="1586513"/>
            <a:ext cx="3962400" cy="2708700"/>
          </a:xfrm>
          <a:prstGeom prst="rect">
            <a:avLst/>
          </a:prstGeom>
          <a:noFill/>
          <a:ln>
            <a:noFill/>
          </a:ln>
        </p:spPr>
        <p:txBody>
          <a:bodyPr spcFirstLastPara="1" wrap="square" lIns="91425" tIns="45700" rIns="91425" bIns="45700" anchor="t" anchorCtr="0">
            <a:noAutofit/>
          </a:bodyPr>
          <a:lstStyle/>
          <a:p>
            <a:pPr marL="342900" marR="0" lvl="0" indent="-330200" algn="l" rtl="0">
              <a:lnSpc>
                <a:spcPct val="80000"/>
              </a:lnSpc>
              <a:spcBef>
                <a:spcPts val="0"/>
              </a:spcBef>
              <a:spcAft>
                <a:spcPts val="0"/>
              </a:spcAft>
              <a:buClr>
                <a:schemeClr val="dk1"/>
              </a:buClr>
              <a:buSzPts val="1650"/>
              <a:buFont typeface="Arial"/>
              <a:buChar char="•"/>
            </a:pPr>
            <a:r>
              <a:rPr lang="en" sz="1650" b="1" i="0" u="none" strike="noStrike" cap="none">
                <a:solidFill>
                  <a:schemeClr val="dk1"/>
                </a:solidFill>
                <a:latin typeface="Calibri"/>
                <a:ea typeface="Calibri"/>
                <a:cs typeface="Calibri"/>
                <a:sym typeface="Calibri"/>
              </a:rPr>
              <a:t>Relevance</a:t>
            </a:r>
            <a:r>
              <a:rPr lang="en" sz="1650" b="0" i="0" u="none" strike="noStrike" cap="none">
                <a:solidFill>
                  <a:schemeClr val="dk1"/>
                </a:solidFill>
                <a:latin typeface="Calibri"/>
                <a:ea typeface="Calibri"/>
                <a:cs typeface="Calibri"/>
                <a:sym typeface="Calibri"/>
              </a:rPr>
              <a:t> determined by student</a:t>
            </a:r>
            <a:endParaRPr sz="2200"/>
          </a:p>
          <a:p>
            <a:pPr marL="0" marR="0" lvl="0" indent="0" algn="l" rtl="0">
              <a:lnSpc>
                <a:spcPct val="80000"/>
              </a:lnSpc>
              <a:spcBef>
                <a:spcPts val="370"/>
              </a:spcBef>
              <a:spcAft>
                <a:spcPts val="0"/>
              </a:spcAft>
              <a:buClr>
                <a:schemeClr val="dk1"/>
              </a:buClr>
              <a:buSzPts val="1850"/>
              <a:buFont typeface="Arial"/>
              <a:buNone/>
            </a:pPr>
            <a:endParaRPr sz="1650" b="0" i="0" u="none" strike="noStrike" cap="none">
              <a:solidFill>
                <a:schemeClr val="dk1"/>
              </a:solidFill>
              <a:latin typeface="Calibri"/>
              <a:ea typeface="Calibri"/>
              <a:cs typeface="Calibri"/>
              <a:sym typeface="Calibri"/>
            </a:endParaRPr>
          </a:p>
          <a:p>
            <a:pPr marL="342900" marR="0" lvl="0" indent="-330200" algn="l" rtl="0">
              <a:lnSpc>
                <a:spcPct val="80000"/>
              </a:lnSpc>
              <a:spcBef>
                <a:spcPts val="370"/>
              </a:spcBef>
              <a:spcAft>
                <a:spcPts val="0"/>
              </a:spcAft>
              <a:buClr>
                <a:schemeClr val="dk1"/>
              </a:buClr>
              <a:buSzPts val="1650"/>
              <a:buFont typeface="Arial"/>
              <a:buChar char="•"/>
            </a:pPr>
            <a:r>
              <a:rPr lang="en" sz="1650" b="1" i="0" u="none" strike="noStrike" cap="none">
                <a:solidFill>
                  <a:schemeClr val="dk1"/>
                </a:solidFill>
                <a:latin typeface="Calibri"/>
                <a:ea typeface="Calibri"/>
                <a:cs typeface="Calibri"/>
                <a:sym typeface="Calibri"/>
              </a:rPr>
              <a:t>Evaluation </a:t>
            </a:r>
            <a:r>
              <a:rPr lang="en" sz="1650" b="0" i="0" u="none" strike="noStrike" cap="none">
                <a:solidFill>
                  <a:schemeClr val="dk1"/>
                </a:solidFill>
                <a:latin typeface="Calibri"/>
                <a:ea typeface="Calibri"/>
                <a:cs typeface="Calibri"/>
                <a:sym typeface="Calibri"/>
              </a:rPr>
              <a:t>of quality required</a:t>
            </a:r>
            <a:endParaRPr sz="2200"/>
          </a:p>
          <a:p>
            <a:pPr marL="342900" marR="0" lvl="0" indent="-225425" algn="l" rtl="0">
              <a:lnSpc>
                <a:spcPct val="80000"/>
              </a:lnSpc>
              <a:spcBef>
                <a:spcPts val="370"/>
              </a:spcBef>
              <a:spcAft>
                <a:spcPts val="0"/>
              </a:spcAft>
              <a:buClr>
                <a:schemeClr val="dk1"/>
              </a:buClr>
              <a:buSzPts val="1850"/>
              <a:buFont typeface="Arial"/>
              <a:buNone/>
            </a:pPr>
            <a:endParaRPr sz="1650" b="0" i="0" u="none" strike="noStrike" cap="none">
              <a:solidFill>
                <a:schemeClr val="dk1"/>
              </a:solidFill>
              <a:latin typeface="Calibri"/>
              <a:ea typeface="Calibri"/>
              <a:cs typeface="Calibri"/>
              <a:sym typeface="Calibri"/>
            </a:endParaRPr>
          </a:p>
          <a:p>
            <a:pPr marL="342900" marR="0" lvl="0" indent="-330200" algn="l" rtl="0">
              <a:lnSpc>
                <a:spcPct val="80000"/>
              </a:lnSpc>
              <a:spcBef>
                <a:spcPts val="370"/>
              </a:spcBef>
              <a:spcAft>
                <a:spcPts val="0"/>
              </a:spcAft>
              <a:buClr>
                <a:schemeClr val="dk1"/>
              </a:buClr>
              <a:buSzPts val="1650"/>
              <a:buFont typeface="Arial"/>
              <a:buChar char="•"/>
            </a:pPr>
            <a:r>
              <a:rPr lang="en" sz="1650" b="1"/>
              <a:t>Rhetorical/</a:t>
            </a:r>
            <a:r>
              <a:rPr lang="en" sz="1650" b="1" i="0" u="none" strike="noStrike" cap="none">
                <a:solidFill>
                  <a:schemeClr val="dk1"/>
                </a:solidFill>
                <a:latin typeface="Calibri"/>
                <a:ea typeface="Calibri"/>
                <a:cs typeface="Calibri"/>
                <a:sym typeface="Calibri"/>
              </a:rPr>
              <a:t>Metacontextual Awareness: </a:t>
            </a:r>
            <a:r>
              <a:rPr lang="en" sz="1650" b="0" i="0" u="none" strike="noStrike" cap="none">
                <a:solidFill>
                  <a:schemeClr val="dk1"/>
                </a:solidFill>
                <a:latin typeface="Calibri"/>
                <a:ea typeface="Calibri"/>
                <a:cs typeface="Calibri"/>
                <a:sym typeface="Calibri"/>
              </a:rPr>
              <a:t>Students must ascertain </a:t>
            </a:r>
            <a:endParaRPr sz="1650"/>
          </a:p>
          <a:p>
            <a:pPr marL="0" marR="0" lvl="0" indent="0" algn="l" rtl="0">
              <a:lnSpc>
                <a:spcPct val="80000"/>
              </a:lnSpc>
              <a:spcBef>
                <a:spcPts val="370"/>
              </a:spcBef>
              <a:spcAft>
                <a:spcPts val="0"/>
              </a:spcAft>
              <a:buNone/>
            </a:pPr>
            <a:endParaRPr sz="1650"/>
          </a:p>
          <a:p>
            <a:pPr marL="342900" marR="0" lvl="0" indent="-330200" algn="l" rtl="0">
              <a:lnSpc>
                <a:spcPct val="80000"/>
              </a:lnSpc>
              <a:spcBef>
                <a:spcPts val="370"/>
              </a:spcBef>
              <a:spcAft>
                <a:spcPts val="0"/>
              </a:spcAft>
              <a:buClr>
                <a:schemeClr val="dk1"/>
              </a:buClr>
              <a:buSzPts val="1650"/>
              <a:buFont typeface="Arial"/>
              <a:buChar char="•"/>
            </a:pPr>
            <a:r>
              <a:rPr lang="en" sz="1650" b="1" i="0" u="none" strike="noStrike" cap="none">
                <a:solidFill>
                  <a:schemeClr val="dk1"/>
                </a:solidFill>
                <a:latin typeface="Calibri"/>
                <a:ea typeface="Calibri"/>
                <a:cs typeface="Calibri"/>
                <a:sym typeface="Calibri"/>
              </a:rPr>
              <a:t>Intertextual Connections </a:t>
            </a:r>
            <a:r>
              <a:rPr lang="en" sz="1650" b="0" i="0" u="none" strike="noStrike" cap="none">
                <a:solidFill>
                  <a:schemeClr val="dk1"/>
                </a:solidFill>
                <a:latin typeface="Calibri"/>
                <a:ea typeface="Calibri"/>
                <a:cs typeface="Calibri"/>
                <a:sym typeface="Calibri"/>
              </a:rPr>
              <a:t>Students must ascertain connections</a:t>
            </a:r>
            <a:endParaRPr sz="1650" b="0" i="0" u="none" strike="noStrike" cap="none">
              <a:solidFill>
                <a:schemeClr val="dk1"/>
              </a:solidFill>
              <a:latin typeface="Calibri"/>
              <a:ea typeface="Calibri"/>
              <a:cs typeface="Calibri"/>
              <a:sym typeface="Calibri"/>
            </a:endParaRPr>
          </a:p>
          <a:p>
            <a:pPr marL="0" marR="0" lvl="0" indent="0" algn="l" rtl="0">
              <a:lnSpc>
                <a:spcPct val="80000"/>
              </a:lnSpc>
              <a:spcBef>
                <a:spcPts val="370"/>
              </a:spcBef>
              <a:spcAft>
                <a:spcPts val="0"/>
              </a:spcAft>
              <a:buNone/>
            </a:pPr>
            <a:endParaRPr sz="1650"/>
          </a:p>
          <a:p>
            <a:pPr marL="0" marR="0" lvl="0" indent="0" algn="l" rtl="0">
              <a:lnSpc>
                <a:spcPct val="80000"/>
              </a:lnSpc>
              <a:spcBef>
                <a:spcPts val="370"/>
              </a:spcBef>
              <a:spcAft>
                <a:spcPts val="0"/>
              </a:spcAft>
              <a:buClr>
                <a:schemeClr val="dk1"/>
              </a:buClr>
              <a:buSzPts val="1850"/>
              <a:buFont typeface="Arial"/>
              <a:buNone/>
            </a:pPr>
            <a:endParaRPr sz="1750" b="0" i="0" u="none" strike="noStrike" cap="none">
              <a:solidFill>
                <a:schemeClr val="dk1"/>
              </a:solidFill>
              <a:latin typeface="Calibri"/>
              <a:ea typeface="Calibri"/>
              <a:cs typeface="Calibri"/>
              <a:sym typeface="Calibri"/>
            </a:endParaRPr>
          </a:p>
          <a:p>
            <a:pPr marL="342900" marR="0" lvl="0" indent="-201930" algn="l" rtl="0">
              <a:lnSpc>
                <a:spcPct val="80000"/>
              </a:lnSpc>
              <a:spcBef>
                <a:spcPts val="444"/>
              </a:spcBef>
              <a:spcAft>
                <a:spcPts val="0"/>
              </a:spcAft>
              <a:buClr>
                <a:schemeClr val="dk1"/>
              </a:buClr>
              <a:buSzPts val="2220"/>
              <a:buFont typeface="Arial"/>
              <a:buNone/>
            </a:pPr>
            <a:endParaRPr sz="2220" b="0" i="0" u="none" strike="noStrike" cap="none">
              <a:solidFill>
                <a:schemeClr val="dk1"/>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48">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8">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8">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48">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48">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48">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48">
                                            <p:txEl>
                                              <p:pRg st="8" end="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990600" y="205978"/>
            <a:ext cx="7848600" cy="47982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br>
              <a:rPr lang="en" sz="3959" b="0" i="0" u="none" strike="noStrike" cap="none">
                <a:solidFill>
                  <a:schemeClr val="dk1"/>
                </a:solidFill>
                <a:latin typeface="Calibri"/>
                <a:ea typeface="Calibri"/>
                <a:cs typeface="Calibri"/>
                <a:sym typeface="Calibri"/>
              </a:rPr>
            </a:br>
            <a:r>
              <a:rPr lang="en" sz="3959" b="0" i="0" u="none" strike="noStrike" cap="none">
                <a:solidFill>
                  <a:schemeClr val="dk1"/>
                </a:solidFill>
                <a:latin typeface="Calibri"/>
                <a:ea typeface="Calibri"/>
                <a:cs typeface="Calibri"/>
                <a:sym typeface="Calibri"/>
              </a:rPr>
              <a:t>Reading Strategy Challenges</a:t>
            </a:r>
            <a:endParaRPr sz="3959"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959"/>
              <a:buFont typeface="Calibri"/>
              <a:buNone/>
            </a:pPr>
            <a:endParaRPr sz="3959"/>
          </a:p>
        </p:txBody>
      </p:sp>
      <p:sp>
        <p:nvSpPr>
          <p:cNvPr id="454" name="Shape 454"/>
          <p:cNvSpPr txBox="1">
            <a:spLocks noGrp="1"/>
          </p:cNvSpPr>
          <p:nvPr>
            <p:ph type="body" idx="1"/>
          </p:nvPr>
        </p:nvSpPr>
        <p:spPr>
          <a:xfrm>
            <a:off x="685800" y="1428750"/>
            <a:ext cx="4040188" cy="27741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endParaRPr b="0" i="1"/>
          </a:p>
          <a:p>
            <a:pPr marL="0" marR="0" lvl="0" indent="0" algn="l" rtl="0">
              <a:spcBef>
                <a:spcPts val="0"/>
              </a:spcBef>
              <a:spcAft>
                <a:spcPts val="0"/>
              </a:spcAft>
              <a:buClr>
                <a:schemeClr val="dk1"/>
              </a:buClr>
              <a:buSzPts val="2400"/>
              <a:buFont typeface="Arial"/>
              <a:buNone/>
            </a:pPr>
            <a:endParaRPr b="0" i="1"/>
          </a:p>
          <a:p>
            <a:pPr marL="0" marR="0" lvl="0" indent="0" algn="l" rtl="0">
              <a:spcBef>
                <a:spcPts val="0"/>
              </a:spcBef>
              <a:spcAft>
                <a:spcPts val="0"/>
              </a:spcAft>
              <a:buClr>
                <a:schemeClr val="dk1"/>
              </a:buClr>
              <a:buSzPts val="2400"/>
              <a:buFont typeface="Arial"/>
              <a:buNone/>
            </a:pPr>
            <a:endParaRPr b="0" i="1"/>
          </a:p>
          <a:p>
            <a:pPr marL="0" marR="0" lvl="0" indent="0" algn="l" rtl="0">
              <a:spcBef>
                <a:spcPts val="0"/>
              </a:spcBef>
              <a:spcAft>
                <a:spcPts val="0"/>
              </a:spcAft>
              <a:buClr>
                <a:schemeClr val="dk1"/>
              </a:buClr>
              <a:buSzPts val="2400"/>
              <a:buFont typeface="Arial"/>
              <a:buNone/>
            </a:pPr>
            <a:r>
              <a:rPr lang="en" sz="2400" b="0" i="1" u="none" strike="noStrike" cap="none">
                <a:solidFill>
                  <a:schemeClr val="dk1"/>
                </a:solidFill>
                <a:latin typeface="Calibri"/>
                <a:ea typeface="Calibri"/>
                <a:cs typeface="Calibri"/>
                <a:sym typeface="Calibri"/>
              </a:rPr>
              <a:t>Course Texts:</a:t>
            </a:r>
            <a:endParaRPr/>
          </a:p>
          <a:p>
            <a:pPr marL="0" marR="0" lvl="0" indent="0" algn="l" rtl="0">
              <a:spcBef>
                <a:spcPts val="480"/>
              </a:spcBef>
              <a:spcAft>
                <a:spcPts val="0"/>
              </a:spcAft>
              <a:buClr>
                <a:schemeClr val="dk1"/>
              </a:buClr>
              <a:buSzPts val="2400"/>
              <a:buFont typeface="Arial"/>
              <a:buNone/>
            </a:pPr>
            <a:r>
              <a:rPr lang="en"/>
              <a:t>“</a:t>
            </a:r>
            <a:r>
              <a:rPr lang="en" sz="2400" b="1" i="0" u="none" strike="noStrike" cap="none">
                <a:solidFill>
                  <a:schemeClr val="dk1"/>
                </a:solidFill>
                <a:latin typeface="Calibri"/>
                <a:ea typeface="Calibri"/>
                <a:cs typeface="Calibri"/>
                <a:sym typeface="Calibri"/>
              </a:rPr>
              <a:t>Strong Reading</a:t>
            </a:r>
            <a:r>
              <a:rPr lang="en"/>
              <a:t>” Required</a:t>
            </a:r>
            <a:endParaRPr sz="2400" b="1" i="0" u="none" strike="noStrike" cap="none">
              <a:solidFill>
                <a:schemeClr val="dk1"/>
              </a:solidFill>
              <a:latin typeface="Calibri"/>
              <a:ea typeface="Calibri"/>
              <a:cs typeface="Calibri"/>
              <a:sym typeface="Calibri"/>
            </a:endParaRPr>
          </a:p>
        </p:txBody>
      </p:sp>
      <p:sp>
        <p:nvSpPr>
          <p:cNvPr id="455" name="Shape 455"/>
          <p:cNvSpPr txBox="1">
            <a:spLocks noGrp="1"/>
          </p:cNvSpPr>
          <p:nvPr>
            <p:ph type="body" idx="2"/>
          </p:nvPr>
        </p:nvSpPr>
        <p:spPr>
          <a:xfrm>
            <a:off x="685800" y="1885950"/>
            <a:ext cx="4040188" cy="26515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000"/>
              <a:buFont typeface="Arial"/>
              <a:buChar char="•"/>
            </a:pPr>
            <a:r>
              <a:rPr lang="en" sz="2000" b="1" i="0" u="none" strike="noStrike" cap="none">
                <a:solidFill>
                  <a:schemeClr val="dk1"/>
                </a:solidFill>
                <a:latin typeface="Calibri"/>
                <a:ea typeface="Calibri"/>
                <a:cs typeface="Calibri"/>
                <a:sym typeface="Calibri"/>
              </a:rPr>
              <a:t>Close Reading of Full Text generally expected</a:t>
            </a:r>
            <a:endParaRPr sz="2000" b="0" i="0" u="none" strike="noStrike" cap="none">
              <a:solidFill>
                <a:schemeClr val="dk1"/>
              </a:solidFill>
              <a:latin typeface="Calibri"/>
              <a:ea typeface="Calibri"/>
              <a:cs typeface="Calibri"/>
              <a:sym typeface="Calibri"/>
            </a:endParaRPr>
          </a:p>
          <a:p>
            <a:pPr marL="342900" marR="0" lvl="0" indent="-21590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chemeClr val="dk1"/>
              </a:buClr>
              <a:buSzPts val="2000"/>
              <a:buFont typeface="Arial"/>
              <a:buChar char="•"/>
            </a:pPr>
            <a:r>
              <a:rPr lang="en" sz="2000" b="1" i="0" u="none" strike="noStrike" cap="none">
                <a:solidFill>
                  <a:schemeClr val="dk1"/>
                </a:solidFill>
                <a:latin typeface="Calibri"/>
                <a:ea typeface="Calibri"/>
                <a:cs typeface="Calibri"/>
                <a:sym typeface="Calibri"/>
              </a:rPr>
              <a:t>Required literacies </a:t>
            </a:r>
            <a:endParaRPr/>
          </a:p>
          <a:p>
            <a:pPr marL="742950" marR="0" lvl="1" indent="-285750" algn="l" rtl="0">
              <a:lnSpc>
                <a:spcPct val="90000"/>
              </a:lnSpc>
              <a:spcBef>
                <a:spcPts val="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Alphanumeric texts</a:t>
            </a:r>
            <a:endParaRPr/>
          </a:p>
          <a:p>
            <a:pPr marL="742950" marR="0" lvl="1" indent="-285750" algn="l" rtl="0">
              <a:lnSpc>
                <a:spcPct val="90000"/>
              </a:lnSpc>
              <a:spcBef>
                <a:spcPts val="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Visual Literacy</a:t>
            </a:r>
            <a:endParaRPr/>
          </a:p>
          <a:p>
            <a:pPr marL="742950" marR="0" lvl="1" indent="-285750" algn="l" rtl="0">
              <a:lnSpc>
                <a:spcPct val="90000"/>
              </a:lnSpc>
              <a:spcBef>
                <a:spcPts val="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Auditor</a:t>
            </a:r>
            <a:r>
              <a:rPr lang="en" sz="1600" b="1"/>
              <a:t>y</a:t>
            </a:r>
            <a:r>
              <a:rPr lang="en" sz="1600" b="1" i="0" u="none" strike="noStrike" cap="none">
                <a:solidFill>
                  <a:schemeClr val="dk1"/>
                </a:solidFill>
                <a:latin typeface="Calibri"/>
                <a:ea typeface="Calibri"/>
                <a:cs typeface="Calibri"/>
                <a:sym typeface="Calibri"/>
              </a:rPr>
              <a:t> Literacy</a:t>
            </a:r>
            <a:endParaRPr sz="1600" b="0" i="0" u="none" strike="noStrike" cap="none">
              <a:solidFill>
                <a:schemeClr val="dk1"/>
              </a:solidFill>
              <a:latin typeface="Calibri"/>
              <a:ea typeface="Calibri"/>
              <a:cs typeface="Calibri"/>
              <a:sym typeface="Calibri"/>
            </a:endParaRPr>
          </a:p>
          <a:p>
            <a:pPr marL="342900" marR="0" lvl="0" indent="-21590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222250" algn="l" rtl="0">
              <a:spcBef>
                <a:spcPts val="0"/>
              </a:spcBef>
              <a:spcAft>
                <a:spcPts val="0"/>
              </a:spcAft>
              <a:buClr>
                <a:schemeClr val="dk1"/>
              </a:buClr>
              <a:buSzPts val="1900"/>
              <a:buFont typeface="Arial"/>
              <a:buNone/>
            </a:pPr>
            <a:endParaRPr sz="19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456" name="Shape 456"/>
          <p:cNvSpPr txBox="1">
            <a:spLocks noGrp="1"/>
          </p:cNvSpPr>
          <p:nvPr>
            <p:ph type="body" idx="3"/>
          </p:nvPr>
        </p:nvSpPr>
        <p:spPr>
          <a:xfrm>
            <a:off x="4800600" y="1371600"/>
            <a:ext cx="4038600" cy="3429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 sz="2400" b="0" i="1" u="none" strike="noStrike" cap="none">
                <a:solidFill>
                  <a:schemeClr val="dk1"/>
                </a:solidFill>
                <a:latin typeface="Calibri"/>
                <a:ea typeface="Calibri"/>
                <a:cs typeface="Calibri"/>
                <a:sym typeface="Calibri"/>
              </a:rPr>
              <a:t>Research Texts: </a:t>
            </a:r>
            <a:endParaRPr/>
          </a:p>
          <a:p>
            <a:pPr marL="0" marR="0" lvl="0" indent="0" algn="l" rtl="0">
              <a:spcBef>
                <a:spcPts val="480"/>
              </a:spcBef>
              <a:spcAft>
                <a:spcPts val="0"/>
              </a:spcAft>
              <a:buClr>
                <a:schemeClr val="dk1"/>
              </a:buClr>
              <a:buSzPts val="2400"/>
              <a:buFont typeface="Arial"/>
              <a:buNone/>
            </a:pPr>
            <a:r>
              <a:rPr lang="en" sz="2400" b="1" i="0" u="none" strike="noStrike" cap="none">
                <a:solidFill>
                  <a:schemeClr val="dk1"/>
                </a:solidFill>
                <a:latin typeface="Calibri"/>
                <a:ea typeface="Calibri"/>
                <a:cs typeface="Calibri"/>
                <a:sym typeface="Calibri"/>
              </a:rPr>
              <a:t>Multiple Strategies Required</a:t>
            </a:r>
            <a:endParaRPr sz="2400" b="1" i="0" u="none" strike="noStrike" cap="none">
              <a:solidFill>
                <a:schemeClr val="dk1"/>
              </a:solidFill>
              <a:latin typeface="Calibri"/>
              <a:ea typeface="Calibri"/>
              <a:cs typeface="Calibri"/>
              <a:sym typeface="Calibri"/>
            </a:endParaRPr>
          </a:p>
        </p:txBody>
      </p:sp>
      <p:sp>
        <p:nvSpPr>
          <p:cNvPr id="457" name="Shape 457"/>
          <p:cNvSpPr txBox="1">
            <a:spLocks noGrp="1"/>
          </p:cNvSpPr>
          <p:nvPr>
            <p:ph type="body" idx="4"/>
          </p:nvPr>
        </p:nvSpPr>
        <p:spPr>
          <a:xfrm>
            <a:off x="4908225" y="1885950"/>
            <a:ext cx="4007100" cy="3119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 sz="2000" b="1" i="0" u="none" strike="noStrike" cap="none">
                <a:solidFill>
                  <a:schemeClr val="dk1"/>
                </a:solidFill>
                <a:latin typeface="Calibri"/>
                <a:ea typeface="Calibri"/>
                <a:cs typeface="Calibri"/>
                <a:sym typeface="Calibri"/>
              </a:rPr>
              <a:t>Scanning and Skimming required as much or more than Close Reading</a:t>
            </a:r>
            <a:endParaRPr/>
          </a:p>
          <a:p>
            <a:pPr marL="342900" marR="0" lvl="0" indent="-215900" algn="l" rtl="0">
              <a:spcBef>
                <a:spcPts val="400"/>
              </a:spcBef>
              <a:spcAft>
                <a:spcPts val="0"/>
              </a:spcAft>
              <a:buClr>
                <a:schemeClr val="dk1"/>
              </a:buClr>
              <a:buSzPts val="2000"/>
              <a:buFont typeface="Arial"/>
              <a:buNone/>
            </a:pPr>
            <a:endParaRPr sz="2000" b="1" i="0" u="none" strike="noStrike" cap="none">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ts val="2000"/>
              <a:buFont typeface="Arial"/>
              <a:buChar char="•"/>
            </a:pPr>
            <a:r>
              <a:rPr lang="en" sz="2000" b="1" i="0" u="none" strike="noStrike" cap="none">
                <a:solidFill>
                  <a:schemeClr val="dk1"/>
                </a:solidFill>
                <a:latin typeface="Calibri"/>
                <a:ea typeface="Calibri"/>
                <a:cs typeface="Calibri"/>
                <a:sym typeface="Calibri"/>
              </a:rPr>
              <a:t>Required literacies </a:t>
            </a:r>
            <a:endParaRPr sz="2000" b="1"/>
          </a:p>
          <a:p>
            <a:pPr marL="742950" marR="0" lvl="1" indent="-311150" algn="l" rtl="0">
              <a:spcBef>
                <a:spcPts val="400"/>
              </a:spcBef>
              <a:spcAft>
                <a:spcPts val="0"/>
              </a:spcAft>
              <a:buClr>
                <a:schemeClr val="dk1"/>
              </a:buClr>
              <a:buSzPts val="2000"/>
              <a:buFont typeface="Arial"/>
              <a:buChar char="–"/>
            </a:pPr>
            <a:r>
              <a:rPr lang="en" sz="1600" b="1"/>
              <a:t>A</a:t>
            </a:r>
            <a:r>
              <a:rPr lang="en" sz="1600" b="1" i="0" u="none" strike="noStrike" cap="none">
                <a:solidFill>
                  <a:schemeClr val="dk1"/>
                </a:solidFill>
                <a:latin typeface="Calibri"/>
                <a:ea typeface="Calibri"/>
                <a:cs typeface="Calibri"/>
                <a:sym typeface="Calibri"/>
              </a:rPr>
              <a:t>lphanumeric texts</a:t>
            </a:r>
            <a:endParaRPr/>
          </a:p>
          <a:p>
            <a:pPr marL="742950" marR="0" lvl="1" indent="-285750" algn="l" rtl="0">
              <a:spcBef>
                <a:spcPts val="32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Visual Literac</a:t>
            </a:r>
            <a:r>
              <a:rPr lang="en" sz="1600" b="1"/>
              <a:t>y</a:t>
            </a:r>
            <a:endParaRPr/>
          </a:p>
          <a:p>
            <a:pPr marL="742950" marR="0" lvl="1" indent="-285750" algn="l" rtl="0">
              <a:lnSpc>
                <a:spcPct val="100000"/>
              </a:lnSpc>
              <a:spcBef>
                <a:spcPts val="320"/>
              </a:spcBef>
              <a:spcAft>
                <a:spcPts val="0"/>
              </a:spcAft>
              <a:buClr>
                <a:schemeClr val="dk1"/>
              </a:buClr>
              <a:buSzPts val="1600"/>
              <a:buFont typeface="Arial"/>
              <a:buChar char="–"/>
            </a:pPr>
            <a:r>
              <a:rPr lang="en" sz="1600" b="1"/>
              <a:t>Auditory</a:t>
            </a:r>
            <a:r>
              <a:rPr lang="en" sz="1600" b="1" i="0" u="none" strike="noStrike" cap="none">
                <a:solidFill>
                  <a:schemeClr val="dk1"/>
                </a:solidFill>
                <a:latin typeface="Calibri"/>
                <a:ea typeface="Calibri"/>
                <a:cs typeface="Calibri"/>
                <a:sym typeface="Calibri"/>
              </a:rPr>
              <a:t> Literac</a:t>
            </a:r>
            <a:r>
              <a:rPr lang="en" sz="1600" b="1"/>
              <a:t>y</a:t>
            </a:r>
            <a:r>
              <a:rPr lang="en" sz="1600" b="1" i="0" u="none" strike="noStrike" cap="none">
                <a:solidFill>
                  <a:schemeClr val="dk1"/>
                </a:solidFill>
                <a:latin typeface="Calibri"/>
                <a:ea typeface="Calibri"/>
                <a:cs typeface="Calibri"/>
                <a:sym typeface="Calibri"/>
              </a:rPr>
              <a:t> </a:t>
            </a:r>
            <a:endParaRPr/>
          </a:p>
          <a:p>
            <a:pPr marL="742950" marR="0" lvl="1" indent="-285750" algn="l" rtl="0">
              <a:spcBef>
                <a:spcPts val="320"/>
              </a:spcBef>
              <a:spcAft>
                <a:spcPts val="0"/>
              </a:spcAft>
              <a:buClr>
                <a:schemeClr val="dk1"/>
              </a:buClr>
              <a:buSzPts val="1600"/>
              <a:buFont typeface="Arial"/>
              <a:buChar char="–"/>
            </a:pPr>
            <a:r>
              <a:rPr lang="en" sz="1600" b="1"/>
              <a:t>SEARCH LITERACY</a:t>
            </a:r>
            <a:r>
              <a:rPr lang="en" sz="1600" b="1" i="0" u="none" strike="noStrike" cap="none">
                <a:solidFill>
                  <a:schemeClr val="dk1"/>
                </a:solidFill>
                <a:latin typeface="Calibri"/>
                <a:ea typeface="Calibri"/>
                <a:cs typeface="Calibri"/>
                <a:sym typeface="Calibri"/>
              </a:rPr>
              <a:t> </a:t>
            </a:r>
            <a:endParaRPr/>
          </a:p>
          <a:p>
            <a:pPr marL="0" marR="0" lvl="0" indent="0" algn="l" rtl="0">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7">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57">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7">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57">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57">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5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762000" y="171450"/>
            <a:ext cx="80772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sz="4400" b="0" i="0" u="none" strike="noStrike" cap="none">
                <a:solidFill>
                  <a:schemeClr val="dk1"/>
                </a:solidFill>
                <a:latin typeface="Calibri"/>
                <a:ea typeface="Calibri"/>
                <a:cs typeface="Calibri"/>
                <a:sym typeface="Calibri"/>
              </a:rPr>
              <a:t>Small wonder that students…</a:t>
            </a:r>
            <a:endParaRPr sz="4400" b="0" i="0" u="none" strike="noStrike" cap="none">
              <a:solidFill>
                <a:schemeClr val="dk1"/>
              </a:solidFill>
              <a:latin typeface="Calibri"/>
              <a:ea typeface="Calibri"/>
              <a:cs typeface="Calibri"/>
              <a:sym typeface="Calibri"/>
            </a:endParaRPr>
          </a:p>
        </p:txBody>
      </p:sp>
      <p:sp>
        <p:nvSpPr>
          <p:cNvPr id="463" name="Shape 463"/>
          <p:cNvSpPr txBox="1">
            <a:spLocks noGrp="1"/>
          </p:cNvSpPr>
          <p:nvPr>
            <p:ph type="body" idx="1"/>
          </p:nvPr>
        </p:nvSpPr>
        <p:spPr>
          <a:xfrm>
            <a:off x="762000" y="1197310"/>
            <a:ext cx="8077200" cy="3223022"/>
          </a:xfrm>
          <a:prstGeom prst="rect">
            <a:avLst/>
          </a:prstGeom>
          <a:noFill/>
          <a:ln>
            <a:noFill/>
          </a:ln>
        </p:spPr>
        <p:txBody>
          <a:bodyPr spcFirstLastPara="1" wrap="square" lIns="91425" tIns="45700" rIns="91425" bIns="45700" anchor="t" anchorCtr="0">
            <a:noAutofit/>
          </a:bodyPr>
          <a:lstStyle/>
          <a:p>
            <a:pPr marL="342900" marR="0" lvl="0" indent="-336550" algn="l" rtl="0">
              <a:spcBef>
                <a:spcPts val="0"/>
              </a:spcBef>
              <a:spcAft>
                <a:spcPts val="0"/>
              </a:spcAft>
              <a:buClr>
                <a:schemeClr val="dk1"/>
              </a:buClr>
              <a:buSzPts val="1900"/>
              <a:buFont typeface="Arial"/>
              <a:buChar char="•"/>
            </a:pPr>
            <a:r>
              <a:rPr lang="en" sz="1900" b="0" i="0" u="none" strike="noStrike" cap="none">
                <a:solidFill>
                  <a:schemeClr val="dk1"/>
                </a:solidFill>
                <a:latin typeface="Calibri"/>
                <a:ea typeface="Calibri"/>
                <a:cs typeface="Calibri"/>
                <a:sym typeface="Calibri"/>
              </a:rPr>
              <a:t>Describe the research process as overwhelming and frustrating(Head)</a:t>
            </a:r>
            <a:endParaRPr sz="1900" b="0" i="0" u="none" strike="noStrike" cap="none">
              <a:solidFill>
                <a:schemeClr val="dk1"/>
              </a:solidFill>
              <a:latin typeface="Calibri"/>
              <a:ea typeface="Calibri"/>
              <a:cs typeface="Calibri"/>
              <a:sym typeface="Calibri"/>
            </a:endParaRPr>
          </a:p>
          <a:p>
            <a:pPr marL="342900" marR="0" lvl="0" indent="-336550" algn="l" rtl="0">
              <a:spcBef>
                <a:spcPts val="400"/>
              </a:spcBef>
              <a:spcAft>
                <a:spcPts val="0"/>
              </a:spcAft>
              <a:buClr>
                <a:schemeClr val="dk1"/>
              </a:buClr>
              <a:buSzPts val="1900"/>
              <a:buFont typeface="Arial"/>
              <a:buChar char="•"/>
            </a:pPr>
            <a:r>
              <a:rPr lang="en" sz="1900" b="0" i="0" u="none" strike="noStrike" cap="none">
                <a:solidFill>
                  <a:schemeClr val="dk1"/>
                </a:solidFill>
                <a:latin typeface="Calibri"/>
                <a:ea typeface="Calibri"/>
                <a:cs typeface="Calibri"/>
                <a:sym typeface="Calibri"/>
              </a:rPr>
              <a:t>Frequently procrastinate in beginning research (Head)</a:t>
            </a:r>
            <a:endParaRPr sz="1900" b="0" i="0" u="none" strike="noStrike" cap="none">
              <a:solidFill>
                <a:schemeClr val="dk1"/>
              </a:solidFill>
              <a:latin typeface="Calibri"/>
              <a:ea typeface="Calibri"/>
              <a:cs typeface="Calibri"/>
              <a:sym typeface="Calibri"/>
            </a:endParaRPr>
          </a:p>
          <a:p>
            <a:pPr marL="342900" marR="0" lvl="0" indent="-336550" algn="l" rtl="0">
              <a:spcBef>
                <a:spcPts val="400"/>
              </a:spcBef>
              <a:spcAft>
                <a:spcPts val="0"/>
              </a:spcAft>
              <a:buClr>
                <a:schemeClr val="dk1"/>
              </a:buClr>
              <a:buSzPts val="1900"/>
              <a:buFont typeface="Arial"/>
              <a:buChar char="•"/>
            </a:pPr>
            <a:r>
              <a:rPr lang="en" sz="1900" b="0" i="0" u="none" strike="noStrike" cap="none">
                <a:solidFill>
                  <a:schemeClr val="dk1"/>
                </a:solidFill>
                <a:latin typeface="Calibri"/>
                <a:ea typeface="Calibri"/>
                <a:cs typeface="Calibri"/>
                <a:sym typeface="Calibri"/>
              </a:rPr>
              <a:t>Adopt coping strategies rather than research strategies (Leckie)</a:t>
            </a:r>
            <a:endParaRPr sz="3100"/>
          </a:p>
          <a:p>
            <a:pPr marL="342900" marR="0" lvl="0" indent="-336550" algn="l" rtl="0">
              <a:spcBef>
                <a:spcPts val="400"/>
              </a:spcBef>
              <a:spcAft>
                <a:spcPts val="0"/>
              </a:spcAft>
              <a:buClr>
                <a:schemeClr val="dk1"/>
              </a:buClr>
              <a:buSzPts val="1900"/>
              <a:buFont typeface="Arial"/>
              <a:buChar char="•"/>
            </a:pPr>
            <a:r>
              <a:rPr lang="en" sz="1900" b="0" i="0" u="none" strike="noStrike" cap="none">
                <a:solidFill>
                  <a:schemeClr val="dk1"/>
                </a:solidFill>
                <a:latin typeface="Calibri"/>
                <a:ea typeface="Calibri"/>
                <a:cs typeface="Calibri"/>
                <a:sym typeface="Calibri"/>
              </a:rPr>
              <a:t>Are driven by finding the required number of sources rather than the relevance and quality of sources to their inquiry (Leckie)</a:t>
            </a:r>
            <a:endParaRPr sz="3100"/>
          </a:p>
          <a:p>
            <a:pPr marL="342900" marR="0" lvl="0" indent="-336550" algn="l" rtl="0">
              <a:spcBef>
                <a:spcPts val="400"/>
              </a:spcBef>
              <a:spcAft>
                <a:spcPts val="0"/>
              </a:spcAft>
              <a:buClr>
                <a:schemeClr val="dk1"/>
              </a:buClr>
              <a:buSzPts val="1900"/>
              <a:buFont typeface="Arial"/>
              <a:buChar char="•"/>
            </a:pPr>
            <a:r>
              <a:rPr lang="en" sz="1900" b="0" i="0" u="none" strike="noStrike" cap="none">
                <a:solidFill>
                  <a:schemeClr val="dk1"/>
                </a:solidFill>
                <a:latin typeface="Calibri"/>
                <a:ea typeface="Calibri"/>
                <a:cs typeface="Calibri"/>
                <a:sym typeface="Calibri"/>
              </a:rPr>
              <a:t>Content themselves with isolated sources rather than discovering a network of connected sources that will help them develop a mental model of their topic/question (Haller and Laskin)</a:t>
            </a:r>
            <a:endParaRPr sz="3100"/>
          </a:p>
          <a:p>
            <a:pPr marL="342900" marR="0" lvl="0" indent="-336550" algn="l" rtl="0">
              <a:spcBef>
                <a:spcPts val="400"/>
              </a:spcBef>
              <a:spcAft>
                <a:spcPts val="0"/>
              </a:spcAft>
              <a:buClr>
                <a:schemeClr val="dk1"/>
              </a:buClr>
              <a:buSzPts val="1900"/>
              <a:buFont typeface="Arial"/>
              <a:buChar char="•"/>
            </a:pPr>
            <a:r>
              <a:rPr lang="en" sz="1900" b="0" i="0" u="none" strike="noStrike" cap="none">
                <a:solidFill>
                  <a:schemeClr val="dk1"/>
                </a:solidFill>
                <a:latin typeface="Calibri"/>
                <a:ea typeface="Calibri"/>
                <a:cs typeface="Calibri"/>
                <a:sym typeface="Calibri"/>
              </a:rPr>
              <a:t>Most often read and incorporate only material in the first few pages of sources (Howard, Serviss, and Rodrigue)</a:t>
            </a:r>
            <a:endParaRPr sz="3100"/>
          </a:p>
          <a:p>
            <a:pPr marL="0" marR="0" lvl="0" indent="0" algn="l" rtl="0">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464" name="Shape 464"/>
          <p:cNvSpPr txBox="1"/>
          <p:nvPr/>
        </p:nvSpPr>
        <p:spPr>
          <a:xfrm>
            <a:off x="395150" y="4471475"/>
            <a:ext cx="8749200" cy="6720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457200" y="114300"/>
            <a:ext cx="7620000" cy="4629150"/>
          </a:xfrm>
          <a:prstGeom prst="rect">
            <a:avLst/>
          </a:prstGeom>
          <a:noFill/>
          <a:ln>
            <a:noFill/>
          </a:ln>
        </p:spPr>
        <p:txBody>
          <a:bodyPr spcFirstLastPara="1" wrap="square" lIns="91425" tIns="45700" rIns="91425" bIns="45700" anchor="t" anchorCtr="0">
            <a:noAutofit/>
          </a:bodyPr>
          <a:lstStyle/>
          <a:p>
            <a:pPr marL="342900" marR="0" lvl="0" indent="-88900" algn="l" rtl="0">
              <a:spcBef>
                <a:spcPts val="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247" name="Shape 247"/>
          <p:cNvPicPr preferRelativeResize="0"/>
          <p:nvPr/>
        </p:nvPicPr>
        <p:blipFill rotWithShape="1">
          <a:blip r:embed="rId3">
            <a:alphaModFix/>
          </a:blip>
          <a:srcRect/>
          <a:stretch/>
        </p:blipFill>
        <p:spPr>
          <a:xfrm>
            <a:off x="2286000" y="1028700"/>
            <a:ext cx="3086100" cy="23145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762000" y="202224"/>
            <a:ext cx="80772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959" b="0" i="0" u="none" strike="noStrike" cap="none">
                <a:solidFill>
                  <a:schemeClr val="dk1"/>
                </a:solidFill>
                <a:latin typeface="Calibri"/>
                <a:ea typeface="Calibri"/>
                <a:cs typeface="Calibri"/>
                <a:sym typeface="Calibri"/>
              </a:rPr>
              <a:t>What’s a Composition Professor to Do?</a:t>
            </a:r>
            <a:endParaRPr sz="3959" b="0" i="0" u="none" strike="noStrike" cap="none">
              <a:solidFill>
                <a:schemeClr val="dk1"/>
              </a:solidFill>
              <a:latin typeface="Calibri"/>
              <a:ea typeface="Calibri"/>
              <a:cs typeface="Calibri"/>
              <a:sym typeface="Calibri"/>
            </a:endParaRPr>
          </a:p>
        </p:txBody>
      </p:sp>
      <p:sp>
        <p:nvSpPr>
          <p:cNvPr id="471" name="Shape 471"/>
          <p:cNvSpPr txBox="1">
            <a:spLocks noGrp="1"/>
          </p:cNvSpPr>
          <p:nvPr>
            <p:ph type="body" idx="1"/>
          </p:nvPr>
        </p:nvSpPr>
        <p:spPr>
          <a:xfrm>
            <a:off x="762000" y="1455651"/>
            <a:ext cx="8077200" cy="2964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 sz="2000"/>
              <a:t>Anchor</a:t>
            </a:r>
            <a:r>
              <a:rPr lang="en" sz="2000" b="0" i="0" u="none" strike="noStrike" cap="none">
                <a:solidFill>
                  <a:schemeClr val="dk1"/>
                </a:solidFill>
                <a:latin typeface="Calibri"/>
                <a:ea typeface="Calibri"/>
                <a:cs typeface="Calibri"/>
                <a:sym typeface="Calibri"/>
              </a:rPr>
              <a:t> Reading for Research Pedagogy in </a:t>
            </a:r>
            <a:r>
              <a:rPr lang="en" sz="2000"/>
              <a:t>Information Literacy Threshold Concepts</a:t>
            </a:r>
            <a:endParaRPr sz="2000"/>
          </a:p>
          <a:p>
            <a:pPr marL="457200" marR="0" lvl="0" indent="457200" algn="l" rtl="0">
              <a:spcBef>
                <a:spcPts val="0"/>
              </a:spcBef>
              <a:spcAft>
                <a:spcPts val="0"/>
              </a:spcAft>
              <a:buNone/>
            </a:pPr>
            <a:r>
              <a:rPr lang="en" sz="2000"/>
              <a:t>Approach Research as Inquiry</a:t>
            </a:r>
            <a:endParaRPr sz="2000"/>
          </a:p>
          <a:p>
            <a:pPr marL="457200" marR="0" lvl="0" indent="457200" algn="l" rtl="0">
              <a:spcBef>
                <a:spcPts val="400"/>
              </a:spcBef>
              <a:spcAft>
                <a:spcPts val="0"/>
              </a:spcAft>
              <a:buNone/>
            </a:pPr>
            <a:r>
              <a:rPr lang="en" sz="2000"/>
              <a:t>Foster Rhetorical Reading/Metacontextual Awareness (Horner)</a:t>
            </a:r>
            <a:endParaRPr sz="2000"/>
          </a:p>
          <a:p>
            <a:pPr marL="457200" marR="0" lvl="0" indent="457200" algn="l" rtl="0">
              <a:spcBef>
                <a:spcPts val="400"/>
              </a:spcBef>
              <a:spcAft>
                <a:spcPts val="0"/>
              </a:spcAft>
              <a:buNone/>
            </a:pPr>
            <a:r>
              <a:rPr lang="en" sz="2000" b="0" i="0" u="none" strike="noStrike" cap="none">
                <a:solidFill>
                  <a:schemeClr val="dk1"/>
                </a:solidFill>
                <a:latin typeface="Calibri"/>
                <a:ea typeface="Calibri"/>
                <a:cs typeface="Calibri"/>
                <a:sym typeface="Calibri"/>
              </a:rPr>
              <a:t>Foster Search Literacy</a:t>
            </a:r>
            <a:endParaRPr/>
          </a:p>
          <a:p>
            <a:pPr marL="0" marR="0" lvl="0" indent="0" algn="l" rtl="0">
              <a:spcBef>
                <a:spcPts val="400"/>
              </a:spcBef>
              <a:spcAft>
                <a:spcPts val="0"/>
              </a:spcAft>
              <a:buNone/>
            </a:pPr>
            <a:endParaRPr sz="2000" b="0" i="0" u="none" strike="noStrike" cap="none">
              <a:solidFill>
                <a:schemeClr val="dk1"/>
              </a:solidFill>
              <a:latin typeface="Calibri"/>
              <a:ea typeface="Calibri"/>
              <a:cs typeface="Calibri"/>
              <a:sym typeface="Calibri"/>
            </a:endParaRPr>
          </a:p>
        </p:txBody>
      </p:sp>
      <p:sp>
        <p:nvSpPr>
          <p:cNvPr id="472" name="Shape 472"/>
          <p:cNvSpPr txBox="1"/>
          <p:nvPr/>
        </p:nvSpPr>
        <p:spPr>
          <a:xfrm>
            <a:off x="395150" y="4420325"/>
            <a:ext cx="8749200" cy="7515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758575" y="202225"/>
            <a:ext cx="8080800" cy="1458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 sz="2900" b="1"/>
              <a:t>Anchor Reading for Research Pedagogy in Information Literacy Threshold Concepts</a:t>
            </a:r>
            <a:endParaRPr sz="4100" b="1"/>
          </a:p>
          <a:p>
            <a:pPr marL="0" marR="0" lvl="0" indent="0" algn="l" rtl="0">
              <a:spcBef>
                <a:spcPts val="0"/>
              </a:spcBef>
              <a:spcAft>
                <a:spcPts val="0"/>
              </a:spcAft>
              <a:buClr>
                <a:schemeClr val="dk1"/>
              </a:buClr>
              <a:buSzPts val="3959"/>
              <a:buFont typeface="Calibri"/>
              <a:buNone/>
            </a:pPr>
            <a:endParaRPr sz="3959"/>
          </a:p>
        </p:txBody>
      </p:sp>
      <p:sp>
        <p:nvSpPr>
          <p:cNvPr id="479" name="Shape 479"/>
          <p:cNvSpPr txBox="1">
            <a:spLocks noGrp="1"/>
          </p:cNvSpPr>
          <p:nvPr>
            <p:ph type="body" idx="1"/>
          </p:nvPr>
        </p:nvSpPr>
        <p:spPr>
          <a:xfrm>
            <a:off x="625325" y="1476150"/>
            <a:ext cx="8214000" cy="3390600"/>
          </a:xfrm>
          <a:prstGeom prst="rect">
            <a:avLst/>
          </a:prstGeom>
          <a:noFill/>
          <a:ln>
            <a:noFill/>
          </a:ln>
        </p:spPr>
        <p:txBody>
          <a:bodyPr spcFirstLastPara="1" wrap="square" lIns="91425" tIns="45700" rIns="91425" bIns="45700" anchor="t" anchorCtr="0">
            <a:noAutofit/>
          </a:bodyPr>
          <a:lstStyle/>
          <a:p>
            <a:pPr marL="342900" marR="0" lvl="0" indent="-336550" algn="l" rtl="0">
              <a:spcBef>
                <a:spcPts val="0"/>
              </a:spcBef>
              <a:spcAft>
                <a:spcPts val="0"/>
              </a:spcAft>
              <a:buClr>
                <a:schemeClr val="dk1"/>
              </a:buClr>
              <a:buSzPts val="1900"/>
              <a:buFont typeface="Arial"/>
              <a:buChar char="•"/>
            </a:pPr>
            <a:r>
              <a:rPr lang="en" sz="1900"/>
              <a:t>Information Literacy Framework: </a:t>
            </a:r>
            <a:r>
              <a:rPr lang="en" sz="1900" b="0" i="0" u="none" strike="noStrike" cap="none">
                <a:solidFill>
                  <a:schemeClr val="dk1"/>
                </a:solidFill>
                <a:latin typeface="Calibri"/>
                <a:ea typeface="Calibri"/>
                <a:cs typeface="Calibri"/>
                <a:sym typeface="Calibri"/>
              </a:rPr>
              <a:t>Approved by the ACRL Board, January 11, 2016</a:t>
            </a:r>
            <a:endParaRPr sz="3100"/>
          </a:p>
          <a:p>
            <a:pPr marL="342900" marR="0" lvl="0" indent="-336550" algn="l" rtl="0">
              <a:spcBef>
                <a:spcPts val="400"/>
              </a:spcBef>
              <a:spcAft>
                <a:spcPts val="0"/>
              </a:spcAft>
              <a:buClr>
                <a:schemeClr val="dk1"/>
              </a:buClr>
              <a:buSzPts val="1900"/>
              <a:buFont typeface="Arial"/>
              <a:buChar char="•"/>
            </a:pPr>
            <a:r>
              <a:rPr lang="en" sz="1900" b="0" i="0" u="none" strike="noStrike" cap="none">
                <a:solidFill>
                  <a:schemeClr val="dk1"/>
                </a:solidFill>
                <a:latin typeface="Calibri"/>
                <a:ea typeface="Calibri"/>
                <a:cs typeface="Calibri"/>
                <a:sym typeface="Calibri"/>
              </a:rPr>
              <a:t>Revises and updates </a:t>
            </a:r>
            <a:r>
              <a:rPr lang="en" sz="1900" b="0" i="1" u="none" strike="noStrike" cap="none">
                <a:solidFill>
                  <a:schemeClr val="dk1"/>
                </a:solidFill>
                <a:latin typeface="Calibri"/>
                <a:ea typeface="Calibri"/>
                <a:cs typeface="Calibri"/>
                <a:sym typeface="Calibri"/>
              </a:rPr>
              <a:t>Information Literacy Competency Standards for Higher Education </a:t>
            </a:r>
            <a:r>
              <a:rPr lang="en" sz="1900" b="0" i="0" u="none" strike="noStrike" cap="none">
                <a:solidFill>
                  <a:schemeClr val="dk1"/>
                </a:solidFill>
                <a:latin typeface="Calibri"/>
                <a:ea typeface="Calibri"/>
                <a:cs typeface="Calibri"/>
                <a:sym typeface="Calibri"/>
              </a:rPr>
              <a:t> adopted by Association of College and Research Libraries (ACRL) in 2000.  </a:t>
            </a:r>
            <a:endParaRPr sz="3100"/>
          </a:p>
          <a:p>
            <a:pPr marL="342900" marR="0" lvl="0" indent="-336550" algn="l" rtl="0">
              <a:spcBef>
                <a:spcPts val="400"/>
              </a:spcBef>
              <a:spcAft>
                <a:spcPts val="0"/>
              </a:spcAft>
              <a:buClr>
                <a:schemeClr val="dk1"/>
              </a:buClr>
              <a:buSzPts val="1900"/>
              <a:buFont typeface="Arial"/>
              <a:buChar char="•"/>
            </a:pPr>
            <a:r>
              <a:rPr lang="en" sz="1900" b="0" i="0" u="none" strike="noStrike" cap="none">
                <a:solidFill>
                  <a:schemeClr val="dk1"/>
                </a:solidFill>
                <a:latin typeface="Calibri"/>
                <a:ea typeface="Calibri"/>
                <a:cs typeface="Calibri"/>
                <a:sym typeface="Calibri"/>
              </a:rPr>
              <a:t>Organized into six “frames,” each consisting of a threshold concept central to information literacy, a set of knowledge practices, and a set of dispositions</a:t>
            </a:r>
            <a:endParaRPr sz="3100"/>
          </a:p>
          <a:p>
            <a:pPr marL="342900" marR="0" lvl="0" indent="-336550" algn="l" rtl="0">
              <a:spcBef>
                <a:spcPts val="400"/>
              </a:spcBef>
              <a:spcAft>
                <a:spcPts val="0"/>
              </a:spcAft>
              <a:buClr>
                <a:schemeClr val="dk1"/>
              </a:buClr>
              <a:buSzPts val="1900"/>
              <a:buFont typeface="Arial"/>
              <a:buChar char="•"/>
            </a:pPr>
            <a:r>
              <a:rPr lang="en" sz="1900" b="0" i="0" u="none" strike="noStrike" cap="none">
                <a:solidFill>
                  <a:schemeClr val="dk1"/>
                </a:solidFill>
                <a:latin typeface="Calibri"/>
                <a:ea typeface="Calibri"/>
                <a:cs typeface="Calibri"/>
                <a:sym typeface="Calibri"/>
              </a:rPr>
              <a:t>Available at http://www.ala.org/acrl/standards</a:t>
            </a:r>
            <a:endParaRPr sz="1900" b="0" i="0" u="none" strike="noStrike" cap="none">
              <a:solidFill>
                <a:schemeClr val="dk1"/>
              </a:solidFill>
              <a:latin typeface="Calibri"/>
              <a:ea typeface="Calibri"/>
              <a:cs typeface="Calibri"/>
              <a:sym typeface="Calibri"/>
            </a:endParaRPr>
          </a:p>
          <a:p>
            <a:pPr marL="0" marR="0" lvl="0" indent="0" algn="l" rtl="0">
              <a:spcBef>
                <a:spcPts val="400"/>
              </a:spcBef>
              <a:spcAft>
                <a:spcPts val="0"/>
              </a:spcAft>
              <a:buClr>
                <a:schemeClr val="dk1"/>
              </a:buClr>
              <a:buSzPts val="2000"/>
              <a:buFont typeface="Arial"/>
              <a:buNone/>
            </a:pPr>
            <a:r>
              <a:rPr lang="en" sz="2000" b="0" i="0" u="none" strike="noStrike" cap="none">
                <a:solidFill>
                  <a:schemeClr val="dk1"/>
                </a:solidFill>
                <a:latin typeface="Calibri"/>
                <a:ea typeface="Calibri"/>
                <a:cs typeface="Calibri"/>
                <a:sym typeface="Calibri"/>
              </a:rPr>
              <a:t>  </a:t>
            </a:r>
            <a:endParaRPr sz="2000" b="0" i="0" u="none" strike="noStrike" cap="none">
              <a:solidFill>
                <a:schemeClr val="dk1"/>
              </a:solidFill>
              <a:latin typeface="Calibri"/>
              <a:ea typeface="Calibri"/>
              <a:cs typeface="Calibri"/>
              <a:sym typeface="Calibri"/>
            </a:endParaRPr>
          </a:p>
        </p:txBody>
      </p:sp>
      <p:sp>
        <p:nvSpPr>
          <p:cNvPr id="480" name="Shape 480"/>
          <p:cNvSpPr txBox="1"/>
          <p:nvPr/>
        </p:nvSpPr>
        <p:spPr>
          <a:xfrm>
            <a:off x="395150" y="4388300"/>
            <a:ext cx="8693700" cy="7551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700175" y="202225"/>
            <a:ext cx="8139000" cy="141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959" b="1" i="0" u="none" strike="noStrike" cap="none">
                <a:solidFill>
                  <a:schemeClr val="dk1"/>
                </a:solidFill>
                <a:latin typeface="Calibri"/>
                <a:ea typeface="Calibri"/>
                <a:cs typeface="Calibri"/>
                <a:sym typeface="Calibri"/>
              </a:rPr>
              <a:t>IL Threshold Concept:</a:t>
            </a:r>
            <a:br>
              <a:rPr lang="en" sz="3959" b="1" i="0" u="none" strike="noStrike" cap="none">
                <a:solidFill>
                  <a:schemeClr val="dk1"/>
                </a:solidFill>
                <a:latin typeface="Calibri"/>
                <a:ea typeface="Calibri"/>
                <a:cs typeface="Calibri"/>
                <a:sym typeface="Calibri"/>
              </a:rPr>
            </a:br>
            <a:r>
              <a:rPr lang="en" sz="3959" b="1" i="0" u="none" strike="noStrike" cap="none">
                <a:solidFill>
                  <a:schemeClr val="dk1"/>
                </a:solidFill>
                <a:latin typeface="Calibri"/>
                <a:ea typeface="Calibri"/>
                <a:cs typeface="Calibri"/>
                <a:sym typeface="Calibri"/>
              </a:rPr>
              <a:t>Research as Inquiry </a:t>
            </a:r>
            <a:br>
              <a:rPr lang="en" sz="3959" b="0"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486" name="Shape 486"/>
          <p:cNvSpPr txBox="1">
            <a:spLocks noGrp="1"/>
          </p:cNvSpPr>
          <p:nvPr>
            <p:ph type="body" idx="1"/>
          </p:nvPr>
        </p:nvSpPr>
        <p:spPr>
          <a:xfrm>
            <a:off x="762000" y="1717253"/>
            <a:ext cx="7957200" cy="222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Research is iterative and depends upon asking increasingly complex or new questions whose answers in turn develop additional questions or lines of inquiry in any field. </a:t>
            </a:r>
            <a:endParaRPr/>
          </a:p>
        </p:txBody>
      </p:sp>
      <p:sp>
        <p:nvSpPr>
          <p:cNvPr id="487" name="Shape 487"/>
          <p:cNvSpPr txBox="1"/>
          <p:nvPr/>
        </p:nvSpPr>
        <p:spPr>
          <a:xfrm>
            <a:off x="312025" y="4437650"/>
            <a:ext cx="8832300" cy="7059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762000" y="202224"/>
            <a:ext cx="80772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959" b="1" i="0" u="none" strike="noStrike" cap="none">
                <a:solidFill>
                  <a:schemeClr val="dk1"/>
                </a:solidFill>
                <a:latin typeface="Calibri"/>
                <a:ea typeface="Calibri"/>
                <a:cs typeface="Calibri"/>
                <a:sym typeface="Calibri"/>
              </a:rPr>
              <a:t>“Research as Inquiry”</a:t>
            </a:r>
            <a:br>
              <a:rPr lang="en" sz="3959" b="1" i="0" u="none" strike="noStrike" cap="none">
                <a:solidFill>
                  <a:schemeClr val="dk1"/>
                </a:solidFill>
                <a:latin typeface="Calibri"/>
                <a:ea typeface="Calibri"/>
                <a:cs typeface="Calibri"/>
                <a:sym typeface="Calibri"/>
              </a:rPr>
            </a:br>
            <a:r>
              <a:rPr lang="en" sz="3959" b="1" i="0" u="none" strike="noStrike" cap="none">
                <a:solidFill>
                  <a:schemeClr val="dk1"/>
                </a:solidFill>
                <a:latin typeface="Calibri"/>
                <a:ea typeface="Calibri"/>
                <a:cs typeface="Calibri"/>
                <a:sym typeface="Calibri"/>
              </a:rPr>
              <a:t>A </a:t>
            </a:r>
            <a:r>
              <a:rPr lang="en" sz="3959" b="1"/>
              <a:t>Closer Look </a:t>
            </a:r>
            <a:endParaRPr sz="3959" b="1" i="0" u="none" strike="noStrike" cap="none">
              <a:solidFill>
                <a:schemeClr val="dk1"/>
              </a:solidFill>
              <a:latin typeface="Calibri"/>
              <a:ea typeface="Calibri"/>
              <a:cs typeface="Calibri"/>
              <a:sym typeface="Calibri"/>
            </a:endParaRPr>
          </a:p>
        </p:txBody>
      </p:sp>
      <p:sp>
        <p:nvSpPr>
          <p:cNvPr id="494" name="Shape 494"/>
          <p:cNvSpPr txBox="1">
            <a:spLocks noGrp="1"/>
          </p:cNvSpPr>
          <p:nvPr>
            <p:ph type="body" idx="1"/>
          </p:nvPr>
        </p:nvSpPr>
        <p:spPr>
          <a:xfrm>
            <a:off x="762000" y="1197310"/>
            <a:ext cx="8077200" cy="3223022"/>
          </a:xfrm>
          <a:prstGeom prst="rect">
            <a:avLst/>
          </a:prstGeom>
          <a:noFill/>
          <a:ln>
            <a:noFill/>
          </a:ln>
        </p:spPr>
        <p:txBody>
          <a:bodyPr spcFirstLastPara="1" wrap="square" lIns="91425" tIns="45700" rIns="91425" bIns="45700" anchor="t" anchorCtr="0">
            <a:noAutofit/>
          </a:bodyPr>
          <a:lstStyle/>
          <a:p>
            <a:pPr marL="342900" marR="0" lvl="0" indent="-336550" algn="l" rtl="0">
              <a:spcBef>
                <a:spcPts val="0"/>
              </a:spcBef>
              <a:spcAft>
                <a:spcPts val="0"/>
              </a:spcAft>
              <a:buClr>
                <a:schemeClr val="dk1"/>
              </a:buClr>
              <a:buSzPts val="3100"/>
              <a:buFont typeface="Arial"/>
              <a:buChar char="•"/>
            </a:pPr>
            <a:r>
              <a:rPr lang="en" sz="3100" b="0" i="0" u="none" strike="noStrike" cap="none">
                <a:solidFill>
                  <a:schemeClr val="dk1"/>
                </a:solidFill>
                <a:latin typeface="Calibri"/>
                <a:ea typeface="Calibri"/>
                <a:cs typeface="Calibri"/>
                <a:sym typeface="Calibri"/>
              </a:rPr>
              <a:t>Research as inquiry is the process of </a:t>
            </a:r>
            <a:r>
              <a:rPr lang="en" sz="3100" b="1" i="1" u="none" strike="noStrike" cap="none">
                <a:solidFill>
                  <a:schemeClr val="dk1"/>
                </a:solidFill>
                <a:latin typeface="Calibri"/>
                <a:ea typeface="Calibri"/>
                <a:cs typeface="Calibri"/>
                <a:sym typeface="Calibri"/>
              </a:rPr>
              <a:t>developing a dynamic mental model</a:t>
            </a:r>
            <a:r>
              <a:rPr lang="en" sz="3100" b="0" i="0" u="none" strike="noStrike" cap="none">
                <a:solidFill>
                  <a:schemeClr val="dk1"/>
                </a:solidFill>
                <a:latin typeface="Calibri"/>
                <a:ea typeface="Calibri"/>
                <a:cs typeface="Calibri"/>
                <a:sym typeface="Calibri"/>
              </a:rPr>
              <a:t> </a:t>
            </a:r>
            <a:r>
              <a:rPr lang="en" sz="3100" b="1" i="1" u="none" strike="noStrike" cap="none">
                <a:solidFill>
                  <a:schemeClr val="dk1"/>
                </a:solidFill>
              </a:rPr>
              <a:t>of a topic</a:t>
            </a:r>
            <a:r>
              <a:rPr lang="en" sz="3100" b="0" i="0" u="none" strike="noStrike" cap="none">
                <a:solidFill>
                  <a:schemeClr val="dk1"/>
                </a:solidFill>
                <a:latin typeface="Calibri"/>
                <a:ea typeface="Calibri"/>
                <a:cs typeface="Calibri"/>
                <a:sym typeface="Calibri"/>
              </a:rPr>
              <a:t> </a:t>
            </a:r>
            <a:r>
              <a:rPr lang="en" sz="3100" b="1" i="0" u="none" strike="noStrike" cap="none">
                <a:solidFill>
                  <a:schemeClr val="dk1"/>
                </a:solidFill>
                <a:latin typeface="Calibri"/>
                <a:ea typeface="Calibri"/>
                <a:cs typeface="Calibri"/>
                <a:sym typeface="Calibri"/>
              </a:rPr>
              <a:t>using reading and writing as ways of thinking </a:t>
            </a:r>
            <a:endParaRPr sz="3100"/>
          </a:p>
          <a:p>
            <a:pPr marL="342900" marR="0" lvl="0" indent="-336550" algn="l" rtl="0">
              <a:spcBef>
                <a:spcPts val="640"/>
              </a:spcBef>
              <a:spcAft>
                <a:spcPts val="0"/>
              </a:spcAft>
              <a:buClr>
                <a:schemeClr val="dk1"/>
              </a:buClr>
              <a:buSzPts val="3100"/>
              <a:buFont typeface="Arial"/>
              <a:buChar char="•"/>
            </a:pPr>
            <a:r>
              <a:rPr lang="en" sz="3100"/>
              <a:t>As a process, r</a:t>
            </a:r>
            <a:r>
              <a:rPr lang="en" sz="3100" b="0" i="0" u="none" strike="noStrike" cap="none">
                <a:solidFill>
                  <a:schemeClr val="dk1"/>
                </a:solidFill>
                <a:latin typeface="Calibri"/>
                <a:ea typeface="Calibri"/>
                <a:cs typeface="Calibri"/>
                <a:sym typeface="Calibri"/>
              </a:rPr>
              <a:t>esearch as inquiry is ongoing.  It never ends.</a:t>
            </a:r>
            <a:endParaRPr sz="3100" b="0" i="0" u="none" strike="noStrike" cap="none">
              <a:solidFill>
                <a:schemeClr val="dk1"/>
              </a:solidFill>
              <a:latin typeface="Calibri"/>
              <a:ea typeface="Calibri"/>
              <a:cs typeface="Calibri"/>
              <a:sym typeface="Calibri"/>
            </a:endParaRPr>
          </a:p>
        </p:txBody>
      </p:sp>
      <p:sp>
        <p:nvSpPr>
          <p:cNvPr id="495" name="Shape 495"/>
          <p:cNvSpPr txBox="1"/>
          <p:nvPr/>
        </p:nvSpPr>
        <p:spPr>
          <a:xfrm>
            <a:off x="372700" y="4420325"/>
            <a:ext cx="8771400" cy="7233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762000" y="202224"/>
            <a:ext cx="80772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sz="4400" b="1" i="0" u="none" strike="noStrike" cap="none">
                <a:solidFill>
                  <a:schemeClr val="dk1"/>
                </a:solidFill>
                <a:latin typeface="Calibri"/>
                <a:ea typeface="Calibri"/>
                <a:cs typeface="Calibri"/>
                <a:sym typeface="Calibri"/>
              </a:rPr>
              <a:t>So What is a “Research </a:t>
            </a:r>
            <a:r>
              <a:rPr lang="en" b="1"/>
              <a:t>Product</a:t>
            </a:r>
            <a:r>
              <a:rPr lang="en" sz="4400" b="1" i="0" u="none" strike="noStrike" cap="none">
                <a:solidFill>
                  <a:schemeClr val="dk1"/>
                </a:solidFill>
                <a:latin typeface="Calibri"/>
                <a:ea typeface="Calibri"/>
                <a:cs typeface="Calibri"/>
                <a:sym typeface="Calibri"/>
              </a:rPr>
              <a:t>”?</a:t>
            </a:r>
            <a:endParaRPr sz="4400" b="1" i="0" u="none" strike="noStrike" cap="none">
              <a:solidFill>
                <a:schemeClr val="dk1"/>
              </a:solidFill>
              <a:latin typeface="Calibri"/>
              <a:ea typeface="Calibri"/>
              <a:cs typeface="Calibri"/>
              <a:sym typeface="Calibri"/>
            </a:endParaRPr>
          </a:p>
        </p:txBody>
      </p:sp>
      <p:sp>
        <p:nvSpPr>
          <p:cNvPr id="502" name="Shape 502"/>
          <p:cNvSpPr txBox="1">
            <a:spLocks noGrp="1"/>
          </p:cNvSpPr>
          <p:nvPr>
            <p:ph type="body" idx="1"/>
          </p:nvPr>
        </p:nvSpPr>
        <p:spPr>
          <a:xfrm>
            <a:off x="762000" y="1197302"/>
            <a:ext cx="8077200" cy="2720400"/>
          </a:xfrm>
          <a:prstGeom prst="rect">
            <a:avLst/>
          </a:prstGeom>
          <a:noFill/>
          <a:ln>
            <a:noFill/>
          </a:ln>
        </p:spPr>
        <p:txBody>
          <a:bodyPr spcFirstLastPara="1" wrap="square" lIns="91425" tIns="45700" rIns="91425" bIns="45700" anchor="t" anchorCtr="0">
            <a:noAutofit/>
          </a:bodyPr>
          <a:lstStyle/>
          <a:p>
            <a:pPr marL="0" marR="0" lvl="0" indent="0" algn="l" rtl="0">
              <a:spcBef>
                <a:spcPts val="640"/>
              </a:spcBef>
              <a:spcAft>
                <a:spcPts val="0"/>
              </a:spcAft>
              <a:buClr>
                <a:schemeClr val="dk1"/>
              </a:buClr>
              <a:buSzPts val="3200"/>
              <a:buFont typeface="Arial"/>
              <a:buNone/>
            </a:pPr>
            <a:r>
              <a:rPr lang="en"/>
              <a:t>A </a:t>
            </a:r>
            <a:r>
              <a:rPr lang="en" sz="3200" b="0" i="0" u="none" strike="noStrike" cap="none">
                <a:solidFill>
                  <a:schemeClr val="dk1"/>
                </a:solidFill>
                <a:latin typeface="Calibri"/>
                <a:ea typeface="Calibri"/>
                <a:cs typeface="Calibri"/>
                <a:sym typeface="Calibri"/>
              </a:rPr>
              <a:t>representation of a mental model developed through research inquiry.  </a:t>
            </a: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ts val="3200"/>
              <a:buFont typeface="Arial"/>
              <a:buNone/>
            </a:pPr>
            <a:r>
              <a:rPr lang="en"/>
              <a:t>A research product</a:t>
            </a:r>
            <a:r>
              <a:rPr lang="en" sz="3200" b="0" i="0" u="none" strike="noStrike" cap="none">
                <a:solidFill>
                  <a:schemeClr val="dk1"/>
                </a:solidFill>
                <a:latin typeface="Calibri"/>
                <a:ea typeface="Calibri"/>
                <a:cs typeface="Calibri"/>
                <a:sym typeface="Calibri"/>
              </a:rPr>
              <a:t> is generated </a:t>
            </a:r>
            <a:r>
              <a:rPr lang="en" sz="3200" b="1" i="1" u="none" strike="noStrike" cap="none">
                <a:solidFill>
                  <a:schemeClr val="dk1"/>
                </a:solidFill>
                <a:latin typeface="Calibri"/>
                <a:ea typeface="Calibri"/>
                <a:cs typeface="Calibri"/>
                <a:sym typeface="Calibri"/>
              </a:rPr>
              <a:t>at a given point in time within a particular context</a:t>
            </a:r>
            <a:r>
              <a:rPr lang="en"/>
              <a:t> </a:t>
            </a:r>
            <a:r>
              <a:rPr lang="en" b="1" i="1"/>
              <a:t>for a specific audience and purpose.</a:t>
            </a:r>
            <a:r>
              <a:rPr lang="en" sz="3200" b="1" i="1" u="none" strike="noStrike" cap="none">
                <a:solidFill>
                  <a:schemeClr val="dk1"/>
                </a:solidFill>
              </a:rPr>
              <a:t> </a:t>
            </a:r>
            <a:endParaRPr sz="3200" b="1" i="1" u="none" strike="noStrike" cap="none">
              <a:solidFill>
                <a:schemeClr val="dk1"/>
              </a:solidFill>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03" name="Shape 503"/>
          <p:cNvSpPr txBox="1"/>
          <p:nvPr/>
        </p:nvSpPr>
        <p:spPr>
          <a:xfrm>
            <a:off x="338275" y="4448975"/>
            <a:ext cx="8805600" cy="7032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679375" y="202226"/>
            <a:ext cx="8159700" cy="1947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959" b="1" i="0" u="none" strike="noStrike" cap="none">
                <a:solidFill>
                  <a:schemeClr val="dk1"/>
                </a:solidFill>
                <a:latin typeface="Calibri"/>
                <a:ea typeface="Calibri"/>
                <a:cs typeface="Calibri"/>
                <a:sym typeface="Calibri"/>
              </a:rPr>
              <a:t>IL Framework Threshold Concept: Authority Is Constructed and Contextual </a:t>
            </a:r>
            <a:endParaRPr sz="3959" b="0" i="0" u="none" strike="noStrike" cap="none">
              <a:solidFill>
                <a:schemeClr val="dk1"/>
              </a:solidFill>
              <a:latin typeface="Calibri"/>
              <a:ea typeface="Calibri"/>
              <a:cs typeface="Calibri"/>
              <a:sym typeface="Calibri"/>
            </a:endParaRPr>
          </a:p>
        </p:txBody>
      </p:sp>
      <p:sp>
        <p:nvSpPr>
          <p:cNvPr id="509" name="Shape 509"/>
          <p:cNvSpPr txBox="1">
            <a:spLocks noGrp="1"/>
          </p:cNvSpPr>
          <p:nvPr>
            <p:ph type="body" idx="1"/>
          </p:nvPr>
        </p:nvSpPr>
        <p:spPr>
          <a:xfrm>
            <a:off x="644725" y="2052025"/>
            <a:ext cx="8194200" cy="2793600"/>
          </a:xfrm>
          <a:prstGeom prst="rect">
            <a:avLst/>
          </a:prstGeom>
          <a:noFill/>
          <a:ln>
            <a:noFill/>
          </a:ln>
        </p:spPr>
        <p:txBody>
          <a:bodyPr spcFirstLastPara="1" wrap="square" lIns="91425" tIns="45700" rIns="91425" bIns="45700" anchor="t" anchorCtr="0">
            <a:noAutofit/>
          </a:bodyPr>
          <a:lstStyle/>
          <a:p>
            <a:pPr marL="0" marR="0" lvl="0" indent="0" algn="l" rtl="0">
              <a:spcBef>
                <a:spcPts val="480"/>
              </a:spcBef>
              <a:spcAft>
                <a:spcPts val="0"/>
              </a:spcAft>
              <a:buClr>
                <a:schemeClr val="dk1"/>
              </a:buClr>
              <a:buSzPts val="2400"/>
              <a:buFont typeface="Arial"/>
              <a:buNone/>
            </a:pPr>
            <a:r>
              <a:rPr lang="en" sz="2300" b="0" i="0" u="none" strike="noStrike" cap="none">
                <a:solidFill>
                  <a:schemeClr val="dk1"/>
                </a:solidFill>
                <a:latin typeface="Calibri"/>
                <a:ea typeface="Calibri"/>
                <a:cs typeface="Calibri"/>
                <a:sym typeface="Calibri"/>
              </a:rPr>
              <a:t>Information resources reflect their creators’ expertise and credibility, and are evaluated based on the information need and the context in which the information will be used. Authority is constructed in that various communities may recognize different types of authority. It is contextual in that the information need may help to determine the level of authority required.</a:t>
            </a:r>
            <a:r>
              <a:rPr lang="en" sz="2400" b="0" i="0" u="none" strike="noStrike" cap="none">
                <a:solidFill>
                  <a:schemeClr val="dk1"/>
                </a:solidFill>
                <a:latin typeface="Calibri"/>
                <a:ea typeface="Calibri"/>
                <a:cs typeface="Calibri"/>
                <a:sym typeface="Calibri"/>
              </a:rPr>
              <a:t> </a:t>
            </a:r>
            <a:endParaRPr/>
          </a:p>
        </p:txBody>
      </p:sp>
      <p:sp>
        <p:nvSpPr>
          <p:cNvPr id="510" name="Shape 510"/>
          <p:cNvSpPr txBox="1"/>
          <p:nvPr/>
        </p:nvSpPr>
        <p:spPr>
          <a:xfrm>
            <a:off x="388225" y="4339750"/>
            <a:ext cx="8755800" cy="8037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762000" y="202224"/>
            <a:ext cx="80772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endParaRPr sz="3959"/>
          </a:p>
          <a:p>
            <a:pPr marL="0" marR="0" lvl="0" indent="0" algn="l" rtl="0">
              <a:spcBef>
                <a:spcPts val="0"/>
              </a:spcBef>
              <a:spcAft>
                <a:spcPts val="0"/>
              </a:spcAft>
              <a:buClr>
                <a:schemeClr val="dk1"/>
              </a:buClr>
              <a:buSzPts val="3959"/>
              <a:buFont typeface="Calibri"/>
              <a:buNone/>
            </a:pPr>
            <a:r>
              <a:rPr lang="en" sz="3759" b="1"/>
              <a:t>What Does the Nature of Authority Mean for Research Reading and Writing?</a:t>
            </a:r>
            <a:endParaRPr sz="3859" b="1"/>
          </a:p>
        </p:txBody>
      </p:sp>
      <p:sp>
        <p:nvSpPr>
          <p:cNvPr id="516" name="Shape 516"/>
          <p:cNvSpPr txBox="1">
            <a:spLocks noGrp="1"/>
          </p:cNvSpPr>
          <p:nvPr>
            <p:ph type="body" idx="1"/>
          </p:nvPr>
        </p:nvSpPr>
        <p:spPr>
          <a:xfrm>
            <a:off x="762000" y="1771650"/>
            <a:ext cx="8077200" cy="2648682"/>
          </a:xfrm>
          <a:prstGeom prst="rect">
            <a:avLst/>
          </a:prstGeom>
          <a:noFill/>
          <a:ln>
            <a:noFill/>
          </a:ln>
        </p:spPr>
        <p:txBody>
          <a:bodyPr spcFirstLastPara="1" wrap="square" lIns="91425" tIns="45700" rIns="91425" bIns="45700" anchor="t" anchorCtr="0">
            <a:noAutofit/>
          </a:bodyPr>
          <a:lstStyle/>
          <a:p>
            <a:pPr marL="342900" marR="0" lvl="0" indent="-323850" algn="l" rtl="0">
              <a:spcBef>
                <a:spcPts val="0"/>
              </a:spcBef>
              <a:spcAft>
                <a:spcPts val="0"/>
              </a:spcAft>
              <a:buClr>
                <a:schemeClr val="dk1"/>
              </a:buClr>
              <a:buSzPts val="2660"/>
              <a:buFont typeface="Arial"/>
              <a:buChar char="•"/>
            </a:pPr>
            <a:r>
              <a:rPr lang="en" sz="2660"/>
              <a:t>Students need to develop</a:t>
            </a:r>
            <a:r>
              <a:rPr lang="en" sz="2660" b="0" i="0" u="none" strike="noStrike" cap="none">
                <a:solidFill>
                  <a:schemeClr val="dk1"/>
                </a:solidFill>
                <a:latin typeface="Calibri"/>
                <a:ea typeface="Calibri"/>
                <a:cs typeface="Calibri"/>
                <a:sym typeface="Calibri"/>
              </a:rPr>
              <a:t> awareness </a:t>
            </a:r>
            <a:r>
              <a:rPr lang="en" sz="2660"/>
              <a:t>of</a:t>
            </a:r>
            <a:r>
              <a:rPr lang="en" sz="2660" b="0" i="0" u="none" strike="noStrike" cap="none">
                <a:solidFill>
                  <a:schemeClr val="dk1"/>
                </a:solidFill>
                <a:latin typeface="Calibri"/>
                <a:ea typeface="Calibri"/>
                <a:cs typeface="Calibri"/>
                <a:sym typeface="Calibri"/>
              </a:rPr>
              <a:t> sources</a:t>
            </a:r>
            <a:r>
              <a:rPr lang="en" sz="2660"/>
              <a:t>’</a:t>
            </a:r>
            <a:r>
              <a:rPr lang="en" sz="2660" b="0" i="0" u="none" strike="noStrike" cap="none">
                <a:solidFill>
                  <a:schemeClr val="dk1"/>
                </a:solidFill>
                <a:latin typeface="Calibri"/>
                <a:ea typeface="Calibri"/>
                <a:cs typeface="Calibri"/>
                <a:sym typeface="Calibri"/>
              </a:rPr>
              <a:t> authors, purposes, and contexts of production</a:t>
            </a:r>
            <a:endParaRPr sz="2660" b="0" i="0" u="none" strike="noStrike" cap="none">
              <a:solidFill>
                <a:schemeClr val="dk1"/>
              </a:solidFill>
              <a:latin typeface="Calibri"/>
              <a:ea typeface="Calibri"/>
              <a:cs typeface="Calibri"/>
              <a:sym typeface="Calibri"/>
            </a:endParaRPr>
          </a:p>
          <a:p>
            <a:pPr marL="342900" marR="0" lvl="0" indent="-323850" algn="l" rtl="0">
              <a:spcBef>
                <a:spcPts val="592"/>
              </a:spcBef>
              <a:spcAft>
                <a:spcPts val="0"/>
              </a:spcAft>
              <a:buClr>
                <a:schemeClr val="dk1"/>
              </a:buClr>
              <a:buSzPts val="2660"/>
              <a:buFont typeface="Arial"/>
              <a:buChar char="•"/>
            </a:pPr>
            <a:r>
              <a:rPr lang="en" sz="2660"/>
              <a:t>Students need to develop</a:t>
            </a:r>
            <a:r>
              <a:rPr lang="en" sz="2660" b="0" i="0" u="none" strike="noStrike" cap="none">
                <a:solidFill>
                  <a:schemeClr val="dk1"/>
                </a:solidFill>
                <a:latin typeface="Calibri"/>
                <a:ea typeface="Calibri"/>
                <a:cs typeface="Calibri"/>
                <a:sym typeface="Calibri"/>
              </a:rPr>
              <a:t> awareness of the </a:t>
            </a:r>
            <a:r>
              <a:rPr lang="en" sz="2660"/>
              <a:t>authority, purpose, and context of production for their own research product.  </a:t>
            </a:r>
            <a:endParaRPr sz="2660" b="0" i="0" u="none" strike="noStrike" cap="none">
              <a:solidFill>
                <a:schemeClr val="dk1"/>
              </a:solidFill>
              <a:latin typeface="Calibri"/>
              <a:ea typeface="Calibri"/>
              <a:cs typeface="Calibri"/>
              <a:sym typeface="Calibri"/>
            </a:endParaRPr>
          </a:p>
        </p:txBody>
      </p:sp>
      <p:sp>
        <p:nvSpPr>
          <p:cNvPr id="517" name="Shape 517"/>
          <p:cNvSpPr txBox="1"/>
          <p:nvPr/>
        </p:nvSpPr>
        <p:spPr>
          <a:xfrm>
            <a:off x="332750" y="4420325"/>
            <a:ext cx="8811300" cy="7512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762000" y="202225"/>
            <a:ext cx="8077200" cy="1357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959"/>
              <a:buFont typeface="Calibri"/>
              <a:buNone/>
            </a:pPr>
            <a:r>
              <a:rPr lang="en" sz="3959" b="1" i="0" u="none" strike="noStrike" cap="none">
                <a:solidFill>
                  <a:schemeClr val="dk1"/>
                </a:solidFill>
                <a:latin typeface="Calibri"/>
                <a:ea typeface="Calibri"/>
                <a:cs typeface="Calibri"/>
                <a:sym typeface="Calibri"/>
              </a:rPr>
              <a:t>IL Threshold Concept:</a:t>
            </a:r>
            <a:br>
              <a:rPr lang="en" sz="3959" b="1" i="0" u="none" strike="noStrike" cap="none">
                <a:solidFill>
                  <a:schemeClr val="dk1"/>
                </a:solidFill>
                <a:latin typeface="Calibri"/>
                <a:ea typeface="Calibri"/>
                <a:cs typeface="Calibri"/>
                <a:sym typeface="Calibri"/>
              </a:rPr>
            </a:br>
            <a:r>
              <a:rPr lang="en" sz="3959" b="1" i="0" u="none" strike="noStrike" cap="none">
                <a:solidFill>
                  <a:schemeClr val="dk1"/>
                </a:solidFill>
                <a:latin typeface="Calibri"/>
                <a:ea typeface="Calibri"/>
                <a:cs typeface="Calibri"/>
                <a:sym typeface="Calibri"/>
              </a:rPr>
              <a:t>Searching as Strategic Exploration </a:t>
            </a:r>
            <a:br>
              <a:rPr lang="en" sz="3959" b="0" i="0" u="none" strike="noStrike" cap="none">
                <a:solidFill>
                  <a:schemeClr val="dk1"/>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523" name="Shape 523"/>
          <p:cNvSpPr txBox="1">
            <a:spLocks noGrp="1"/>
          </p:cNvSpPr>
          <p:nvPr>
            <p:ph type="body" idx="1"/>
          </p:nvPr>
        </p:nvSpPr>
        <p:spPr>
          <a:xfrm>
            <a:off x="762000" y="1516210"/>
            <a:ext cx="8077200" cy="322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 sz="3200" b="0" i="0" u="none" strike="noStrike" cap="none">
                <a:solidFill>
                  <a:schemeClr val="dk1"/>
                </a:solidFill>
                <a:latin typeface="Calibri"/>
                <a:ea typeface="Calibri"/>
                <a:cs typeface="Calibri"/>
                <a:sym typeface="Calibri"/>
              </a:rPr>
              <a:t>Searching for information is often nonlinear and iterative, requiring the evaluation of a range of information sources and the mental flexibility to pursue alternate avenues as new understanding develops. </a:t>
            </a:r>
            <a:endParaRPr/>
          </a:p>
        </p:txBody>
      </p:sp>
      <p:sp>
        <p:nvSpPr>
          <p:cNvPr id="524" name="Shape 524"/>
          <p:cNvSpPr txBox="1"/>
          <p:nvPr/>
        </p:nvSpPr>
        <p:spPr>
          <a:xfrm>
            <a:off x="319975" y="4394250"/>
            <a:ext cx="8824200" cy="7491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762000" y="628650"/>
            <a:ext cx="80772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b="1"/>
              <a:t>Fostering Search Literacy</a:t>
            </a:r>
            <a:endParaRPr sz="4400" b="1" i="0" u="none" strike="noStrike" cap="none">
              <a:solidFill>
                <a:schemeClr val="dk1"/>
              </a:solidFill>
              <a:latin typeface="Calibri"/>
              <a:ea typeface="Calibri"/>
              <a:cs typeface="Calibri"/>
              <a:sym typeface="Calibri"/>
            </a:endParaRPr>
          </a:p>
        </p:txBody>
      </p:sp>
      <p:sp>
        <p:nvSpPr>
          <p:cNvPr id="531" name="Shape 531"/>
          <p:cNvSpPr txBox="1">
            <a:spLocks noGrp="1"/>
          </p:cNvSpPr>
          <p:nvPr>
            <p:ph type="body" idx="1"/>
          </p:nvPr>
        </p:nvSpPr>
        <p:spPr>
          <a:xfrm>
            <a:off x="696900" y="1485900"/>
            <a:ext cx="8142300" cy="2658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What does horse racing have to do with search literacy? </a:t>
            </a: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 sz="3200" b="0" i="0" u="none" strike="noStrike" cap="none">
                <a:solidFill>
                  <a:schemeClr val="dk1"/>
                </a:solidFill>
                <a:latin typeface="Calibri"/>
                <a:ea typeface="Calibri"/>
                <a:cs typeface="Calibri"/>
                <a:sym typeface="Calibri"/>
              </a:rPr>
              <a:t>The interfaces of databases are “horse racing” texts and students need to be taught to read them.</a:t>
            </a:r>
            <a:endParaRPr sz="3200" b="0" i="0" u="none" strike="noStrike" cap="none">
              <a:solidFill>
                <a:schemeClr val="dk1"/>
              </a:solidFill>
              <a:latin typeface="Calibri"/>
              <a:ea typeface="Calibri"/>
              <a:cs typeface="Calibri"/>
              <a:sym typeface="Calibri"/>
            </a:endParaRPr>
          </a:p>
        </p:txBody>
      </p:sp>
      <p:sp>
        <p:nvSpPr>
          <p:cNvPr id="532" name="Shape 532"/>
          <p:cNvSpPr txBox="1"/>
          <p:nvPr/>
        </p:nvSpPr>
        <p:spPr>
          <a:xfrm>
            <a:off x="407375" y="4429000"/>
            <a:ext cx="8736300" cy="7143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762000" y="202225"/>
            <a:ext cx="8077200" cy="150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4400"/>
              <a:buFont typeface="Calibri"/>
              <a:buNone/>
            </a:pPr>
            <a:r>
              <a:rPr lang="en" sz="3600" b="1" i="0" u="none" strike="noStrike" cap="none">
                <a:solidFill>
                  <a:schemeClr val="dk1"/>
                </a:solidFill>
                <a:latin typeface="Calibri"/>
                <a:ea typeface="Calibri"/>
                <a:cs typeface="Calibri"/>
                <a:sym typeface="Calibri"/>
              </a:rPr>
              <a:t>Scaffolding R</a:t>
            </a:r>
            <a:r>
              <a:rPr lang="en" sz="3600" b="1"/>
              <a:t>eading and Searching</a:t>
            </a:r>
            <a:r>
              <a:rPr lang="en" sz="3600" b="1" i="0" u="none" strike="noStrike" cap="none">
                <a:solidFill>
                  <a:schemeClr val="dk1"/>
                </a:solidFill>
                <a:latin typeface="Calibri"/>
                <a:ea typeface="Calibri"/>
                <a:cs typeface="Calibri"/>
                <a:sym typeface="Calibri"/>
              </a:rPr>
              <a:t> Strategically </a:t>
            </a:r>
            <a:endParaRPr sz="3600" b="1" i="0" u="none" strike="noStrike" cap="none">
              <a:solidFill>
                <a:schemeClr val="dk1"/>
              </a:solidFill>
              <a:latin typeface="Calibri"/>
              <a:ea typeface="Calibri"/>
              <a:cs typeface="Calibri"/>
              <a:sym typeface="Calibri"/>
            </a:endParaRPr>
          </a:p>
        </p:txBody>
      </p:sp>
      <p:sp>
        <p:nvSpPr>
          <p:cNvPr id="539" name="Shape 539"/>
          <p:cNvSpPr txBox="1">
            <a:spLocks noGrp="1"/>
          </p:cNvSpPr>
          <p:nvPr>
            <p:ph type="body" idx="1"/>
          </p:nvPr>
        </p:nvSpPr>
        <p:spPr>
          <a:xfrm>
            <a:off x="698350" y="1505825"/>
            <a:ext cx="8140800" cy="291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342900" marR="0" lvl="0" indent="-330200" algn="l" rtl="0">
              <a:spcBef>
                <a:spcPts val="0"/>
              </a:spcBef>
              <a:spcAft>
                <a:spcPts val="0"/>
              </a:spcAft>
              <a:buClr>
                <a:schemeClr val="dk1"/>
              </a:buClr>
              <a:buSzPts val="3000"/>
              <a:buFont typeface="Arial"/>
              <a:buChar char="•"/>
            </a:pPr>
            <a:r>
              <a:rPr lang="en" sz="3000" b="0" i="0" u="none" strike="noStrike" cap="none">
                <a:solidFill>
                  <a:schemeClr val="dk1"/>
                </a:solidFill>
                <a:latin typeface="Calibri"/>
                <a:ea typeface="Calibri"/>
                <a:cs typeface="Calibri"/>
                <a:sym typeface="Calibri"/>
              </a:rPr>
              <a:t>It’s not enough to scaffold research writing. We need to scaffold research reading, focusing on using multiple reading and searching stra</a:t>
            </a:r>
            <a:r>
              <a:rPr lang="en" sz="3000"/>
              <a:t>tegies to support </a:t>
            </a:r>
            <a:r>
              <a:rPr lang="en" sz="3000" b="0" i="0" u="none" strike="noStrike" cap="none">
                <a:solidFill>
                  <a:schemeClr val="dk1"/>
                </a:solidFill>
                <a:latin typeface="Calibri"/>
                <a:ea typeface="Calibri"/>
                <a:cs typeface="Calibri"/>
                <a:sym typeface="Calibri"/>
              </a:rPr>
              <a:t>mental model development. </a:t>
            </a:r>
            <a:endParaRPr sz="3000"/>
          </a:p>
        </p:txBody>
      </p:sp>
      <p:sp>
        <p:nvSpPr>
          <p:cNvPr id="540" name="Shape 540"/>
          <p:cNvSpPr txBox="1"/>
          <p:nvPr/>
        </p:nvSpPr>
        <p:spPr>
          <a:xfrm>
            <a:off x="297275" y="4377225"/>
            <a:ext cx="8846700" cy="766200"/>
          </a:xfrm>
          <a:prstGeom prst="rect">
            <a:avLst/>
          </a:prstGeom>
          <a:solidFill>
            <a:schemeClr val="accent5"/>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3">
            <a:alphaModFix/>
          </a:blip>
          <a:srcRect/>
          <a:stretch/>
        </p:blipFill>
        <p:spPr>
          <a:xfrm>
            <a:off x="762000" y="13768"/>
            <a:ext cx="4800600" cy="499698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ctrTitle"/>
          </p:nvPr>
        </p:nvSpPr>
        <p:spPr>
          <a:xfrm>
            <a:off x="390525" y="0"/>
            <a:ext cx="8222100" cy="275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6100">
              <a:latin typeface="Times New Roman"/>
              <a:ea typeface="Times New Roman"/>
              <a:cs typeface="Times New Roman"/>
              <a:sym typeface="Times New Roman"/>
            </a:endParaRPr>
          </a:p>
          <a:p>
            <a:pPr marL="0" lvl="0" indent="0" algn="ctr" rtl="0">
              <a:spcBef>
                <a:spcPts val="0"/>
              </a:spcBef>
              <a:spcAft>
                <a:spcPts val="0"/>
              </a:spcAft>
              <a:buNone/>
            </a:pPr>
            <a:endParaRPr sz="6100">
              <a:latin typeface="Times New Roman"/>
              <a:ea typeface="Times New Roman"/>
              <a:cs typeface="Times New Roman"/>
              <a:sym typeface="Times New Roman"/>
            </a:endParaRPr>
          </a:p>
          <a:p>
            <a:pPr marL="0" lvl="0" indent="0" algn="ctr" rtl="0">
              <a:spcBef>
                <a:spcPts val="0"/>
              </a:spcBef>
              <a:spcAft>
                <a:spcPts val="0"/>
              </a:spcAft>
              <a:buNone/>
            </a:pPr>
            <a:endParaRPr sz="6100">
              <a:latin typeface="Times New Roman"/>
              <a:ea typeface="Times New Roman"/>
              <a:cs typeface="Times New Roman"/>
              <a:sym typeface="Times New Roman"/>
            </a:endParaRPr>
          </a:p>
          <a:p>
            <a:pPr marL="0" lvl="0" indent="0" algn="ctr" rtl="0">
              <a:spcBef>
                <a:spcPts val="0"/>
              </a:spcBef>
              <a:spcAft>
                <a:spcPts val="0"/>
              </a:spcAft>
              <a:buNone/>
            </a:pPr>
            <a:endParaRPr sz="6100">
              <a:latin typeface="Times New Roman"/>
              <a:ea typeface="Times New Roman"/>
              <a:cs typeface="Times New Roman"/>
              <a:sym typeface="Times New Roman"/>
            </a:endParaRPr>
          </a:p>
          <a:p>
            <a:pPr marL="0" lvl="0" indent="0" algn="ctr" rtl="0">
              <a:spcBef>
                <a:spcPts val="0"/>
              </a:spcBef>
              <a:spcAft>
                <a:spcPts val="0"/>
              </a:spcAft>
              <a:buNone/>
            </a:pPr>
            <a:endParaRPr sz="6100">
              <a:latin typeface="Times New Roman"/>
              <a:ea typeface="Times New Roman"/>
              <a:cs typeface="Times New Roman"/>
              <a:sym typeface="Times New Roman"/>
            </a:endParaRPr>
          </a:p>
          <a:p>
            <a:pPr marL="0" lvl="0" indent="0" algn="ctr" rtl="0">
              <a:spcBef>
                <a:spcPts val="0"/>
              </a:spcBef>
              <a:spcAft>
                <a:spcPts val="0"/>
              </a:spcAft>
              <a:buNone/>
            </a:pPr>
            <a:endParaRPr sz="6100">
              <a:latin typeface="Times New Roman"/>
              <a:ea typeface="Times New Roman"/>
              <a:cs typeface="Times New Roman"/>
              <a:sym typeface="Times New Roman"/>
            </a:endParaRPr>
          </a:p>
          <a:p>
            <a:pPr marL="0" lvl="0" indent="0" algn="ctr" rtl="0">
              <a:spcBef>
                <a:spcPts val="0"/>
              </a:spcBef>
              <a:spcAft>
                <a:spcPts val="0"/>
              </a:spcAft>
              <a:buNone/>
            </a:pPr>
            <a:endParaRPr sz="6100">
              <a:latin typeface="Times New Roman"/>
              <a:ea typeface="Times New Roman"/>
              <a:cs typeface="Times New Roman"/>
              <a:sym typeface="Times New Roman"/>
            </a:endParaRPr>
          </a:p>
          <a:p>
            <a:pPr marL="0" lvl="0" indent="0" algn="ctr" rtl="0">
              <a:spcBef>
                <a:spcPts val="0"/>
              </a:spcBef>
              <a:spcAft>
                <a:spcPts val="0"/>
              </a:spcAft>
              <a:buNone/>
            </a:pPr>
            <a:endParaRPr sz="6100">
              <a:latin typeface="Times New Roman"/>
              <a:ea typeface="Times New Roman"/>
              <a:cs typeface="Times New Roman"/>
              <a:sym typeface="Times New Roman"/>
            </a:endParaRPr>
          </a:p>
          <a:p>
            <a:pPr marL="0" lvl="0" indent="0" algn="ctr" rtl="0">
              <a:spcBef>
                <a:spcPts val="0"/>
              </a:spcBef>
              <a:spcAft>
                <a:spcPts val="0"/>
              </a:spcAft>
              <a:buNone/>
            </a:pPr>
            <a:endParaRPr sz="6100">
              <a:latin typeface="Times New Roman"/>
              <a:ea typeface="Times New Roman"/>
              <a:cs typeface="Times New Roman"/>
              <a:sym typeface="Times New Roman"/>
            </a:endParaRPr>
          </a:p>
          <a:p>
            <a:pPr marL="0" lvl="0" indent="0" algn="ctr" rtl="0">
              <a:spcBef>
                <a:spcPts val="0"/>
              </a:spcBef>
              <a:spcAft>
                <a:spcPts val="0"/>
              </a:spcAft>
              <a:buNone/>
            </a:pPr>
            <a:endParaRPr sz="6100">
              <a:latin typeface="Times New Roman"/>
              <a:ea typeface="Times New Roman"/>
              <a:cs typeface="Times New Roman"/>
              <a:sym typeface="Times New Roman"/>
            </a:endParaRPr>
          </a:p>
          <a:p>
            <a:pPr marL="0" lvl="0" indent="0" algn="ctr">
              <a:spcBef>
                <a:spcPts val="0"/>
              </a:spcBef>
              <a:spcAft>
                <a:spcPts val="0"/>
              </a:spcAft>
              <a:buNone/>
            </a:pPr>
            <a:r>
              <a:rPr lang="en" sz="5800">
                <a:latin typeface="Times New Roman"/>
                <a:ea typeface="Times New Roman"/>
                <a:cs typeface="Times New Roman"/>
                <a:sym typeface="Times New Roman"/>
              </a:rPr>
              <a:t>Making Reading Visible Within a Mindful Reading Framework</a:t>
            </a:r>
            <a:endParaRPr sz="5800">
              <a:latin typeface="Times New Roman"/>
              <a:ea typeface="Times New Roman"/>
              <a:cs typeface="Times New Roman"/>
              <a:sym typeface="Times New Roman"/>
            </a:endParaRPr>
          </a:p>
        </p:txBody>
      </p:sp>
      <p:sp>
        <p:nvSpPr>
          <p:cNvPr id="546" name="Shape 546"/>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Times New Roman"/>
              <a:ea typeface="Times New Roman"/>
              <a:cs typeface="Times New Roman"/>
              <a:sym typeface="Times New Roman"/>
            </a:endParaRPr>
          </a:p>
          <a:p>
            <a:pPr marL="2743200" lvl="0" indent="457200" algn="l" rtl="0">
              <a:spcBef>
                <a:spcPts val="0"/>
              </a:spcBef>
              <a:spcAft>
                <a:spcPts val="0"/>
              </a:spcAft>
              <a:buNone/>
            </a:pPr>
            <a:endParaRPr sz="2000">
              <a:latin typeface="Times New Roman"/>
              <a:ea typeface="Times New Roman"/>
              <a:cs typeface="Times New Roman"/>
              <a:sym typeface="Times New Roman"/>
            </a:endParaRPr>
          </a:p>
          <a:p>
            <a:pPr marL="2743200" lvl="0" indent="457200" algn="l">
              <a:spcBef>
                <a:spcPts val="0"/>
              </a:spcBef>
              <a:spcAft>
                <a:spcPts val="0"/>
              </a:spcAft>
              <a:buNone/>
            </a:pPr>
            <a:r>
              <a:rPr lang="en" sz="2000">
                <a:latin typeface="Times New Roman"/>
                <a:ea typeface="Times New Roman"/>
                <a:cs typeface="Times New Roman"/>
                <a:sym typeface="Times New Roman"/>
              </a:rPr>
              <a:t>Ellen C. Carillo</a:t>
            </a:r>
            <a:endParaRPr sz="2000">
              <a:latin typeface="Times New Roman"/>
              <a:ea typeface="Times New Roman"/>
              <a:cs typeface="Times New Roman"/>
              <a:sym typeface="Times New Roman"/>
            </a:endParaRPr>
          </a:p>
          <a:p>
            <a:pPr marL="0" lvl="0" indent="0" algn="ctr">
              <a:spcBef>
                <a:spcPts val="0"/>
              </a:spcBef>
              <a:spcAft>
                <a:spcPts val="0"/>
              </a:spcAft>
              <a:buNone/>
            </a:pPr>
            <a:r>
              <a:rPr lang="en" sz="2000">
                <a:latin typeface="Times New Roman"/>
                <a:ea typeface="Times New Roman"/>
                <a:cs typeface="Times New Roman"/>
                <a:sym typeface="Times New Roman"/>
              </a:rPr>
              <a:t>Associate Professor of English and Writing Coordinator</a:t>
            </a:r>
            <a:endParaRPr sz="2000">
              <a:latin typeface="Times New Roman"/>
              <a:ea typeface="Times New Roman"/>
              <a:cs typeface="Times New Roman"/>
              <a:sym typeface="Times New Roman"/>
            </a:endParaRPr>
          </a:p>
          <a:p>
            <a:pPr marL="0" lvl="0" indent="0" algn="ctr">
              <a:spcBef>
                <a:spcPts val="0"/>
              </a:spcBef>
              <a:spcAft>
                <a:spcPts val="0"/>
              </a:spcAft>
              <a:buNone/>
            </a:pPr>
            <a:r>
              <a:rPr lang="en" sz="2000">
                <a:latin typeface="Times New Roman"/>
                <a:ea typeface="Times New Roman"/>
                <a:cs typeface="Times New Roman"/>
                <a:sym typeface="Times New Roman"/>
              </a:rPr>
              <a:t>University of Connecticut</a:t>
            </a:r>
            <a:endParaRPr sz="2000">
              <a:latin typeface="Times New Roman"/>
              <a:ea typeface="Times New Roman"/>
              <a:cs typeface="Times New Roman"/>
              <a:sym typeface="Times New Roman"/>
            </a:endParaRPr>
          </a:p>
          <a:p>
            <a:pPr marL="0" lvl="0" indent="0" algn="ctr">
              <a:spcBef>
                <a:spcPts val="0"/>
              </a:spcBef>
              <a:spcAft>
                <a:spcPts val="0"/>
              </a:spcAft>
              <a:buNone/>
            </a:pPr>
            <a:r>
              <a:rPr lang="en" sz="2000">
                <a:latin typeface="Times New Roman"/>
                <a:ea typeface="Times New Roman"/>
                <a:cs typeface="Times New Roman"/>
                <a:sym typeface="Times New Roman"/>
              </a:rPr>
              <a:t>ellen.carillo@uconn.edu</a:t>
            </a:r>
            <a:endParaRPr sz="2000">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ctrTitle"/>
          </p:nvPr>
        </p:nvSpPr>
        <p:spPr>
          <a:xfrm>
            <a:off x="148375" y="148375"/>
            <a:ext cx="8995500" cy="2604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latin typeface="Times New Roman"/>
                <a:ea typeface="Times New Roman"/>
                <a:cs typeface="Times New Roman"/>
                <a:sym typeface="Times New Roman"/>
              </a:rPr>
              <a:t>Students Are Not Reading Well!</a:t>
            </a:r>
            <a:endParaRPr b="1">
              <a:latin typeface="Times New Roman"/>
              <a:ea typeface="Times New Roman"/>
              <a:cs typeface="Times New Roman"/>
              <a:sym typeface="Times New Roman"/>
            </a:endParaRPr>
          </a:p>
          <a:p>
            <a:pPr marL="0" lvl="0" indent="0">
              <a:spcBef>
                <a:spcPts val="0"/>
              </a:spcBef>
              <a:spcAft>
                <a:spcPts val="0"/>
              </a:spcAft>
              <a:buNone/>
            </a:pPr>
            <a:endParaRPr>
              <a:latin typeface="Times New Roman"/>
              <a:ea typeface="Times New Roman"/>
              <a:cs typeface="Times New Roman"/>
              <a:sym typeface="Times New Roman"/>
            </a:endParaRPr>
          </a:p>
          <a:p>
            <a:pPr marL="0" lvl="0" indent="0">
              <a:spcBef>
                <a:spcPts val="0"/>
              </a:spcBef>
              <a:spcAft>
                <a:spcPts val="0"/>
              </a:spcAft>
              <a:buNone/>
            </a:pPr>
            <a:endParaRPr/>
          </a:p>
        </p:txBody>
      </p:sp>
      <p:sp>
        <p:nvSpPr>
          <p:cNvPr id="552" name="Shape 552"/>
          <p:cNvSpPr txBox="1">
            <a:spLocks noGrp="1"/>
          </p:cNvSpPr>
          <p:nvPr>
            <p:ph type="subTitle" idx="1"/>
          </p:nvPr>
        </p:nvSpPr>
        <p:spPr>
          <a:xfrm>
            <a:off x="0" y="1376275"/>
            <a:ext cx="9144000" cy="1845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4200">
                <a:latin typeface="Times New Roman"/>
                <a:ea typeface="Times New Roman"/>
                <a:cs typeface="Times New Roman"/>
                <a:sym typeface="Times New Roman"/>
              </a:rPr>
              <a:t>How can we teach reading in first-year writing courses to facilitate transfer in order to prepare students to read in other courses and contexts?</a:t>
            </a:r>
            <a:endParaRPr sz="4500">
              <a:latin typeface="Times New Roman"/>
              <a:ea typeface="Times New Roman"/>
              <a:cs typeface="Times New Roman"/>
              <a:sym typeface="Times New Roman"/>
            </a:endParaRPr>
          </a:p>
          <a:p>
            <a:pPr marL="0" lvl="0" indent="0">
              <a:spcBef>
                <a:spcPts val="0"/>
              </a:spcBef>
              <a:spcAft>
                <a:spcPts val="0"/>
              </a:spcAft>
              <a:buNone/>
            </a:pPr>
            <a:endParaRPr sz="3000">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ctrTitle"/>
          </p:nvPr>
        </p:nvSpPr>
        <p:spPr>
          <a:xfrm>
            <a:off x="197825" y="222550"/>
            <a:ext cx="8877600" cy="4920900"/>
          </a:xfrm>
          <a:prstGeom prst="rect">
            <a:avLst/>
          </a:prstGeom>
        </p:spPr>
        <p:txBody>
          <a:bodyPr spcFirstLastPara="1" wrap="square" lIns="91425" tIns="91425" rIns="91425" bIns="91425" anchor="b" anchorCtr="0">
            <a:noAutofit/>
          </a:bodyPr>
          <a:lstStyle/>
          <a:p>
            <a:pPr marL="0" lvl="0" indent="0" rtl="0">
              <a:lnSpc>
                <a:spcPct val="115000"/>
              </a:lnSpc>
              <a:spcBef>
                <a:spcPts val="1600"/>
              </a:spcBef>
              <a:spcAft>
                <a:spcPts val="0"/>
              </a:spcAft>
              <a:buNone/>
            </a:pPr>
            <a:endParaRPr sz="4200" b="1">
              <a:solidFill>
                <a:srgbClr val="FFFFFF"/>
              </a:solidFill>
              <a:latin typeface="Times New Roman"/>
              <a:ea typeface="Times New Roman"/>
              <a:cs typeface="Times New Roman"/>
              <a:sym typeface="Times New Roman"/>
            </a:endParaRPr>
          </a:p>
          <a:p>
            <a:pPr marL="0" lvl="0" indent="0" rtl="0">
              <a:lnSpc>
                <a:spcPct val="115000"/>
              </a:lnSpc>
              <a:spcBef>
                <a:spcPts val="1600"/>
              </a:spcBef>
              <a:spcAft>
                <a:spcPts val="0"/>
              </a:spcAft>
              <a:buNone/>
            </a:pPr>
            <a:r>
              <a:rPr lang="en" sz="4200" b="1">
                <a:solidFill>
                  <a:srgbClr val="FFFFFF"/>
                </a:solidFill>
                <a:latin typeface="Times New Roman"/>
                <a:ea typeface="Times New Roman"/>
                <a:cs typeface="Times New Roman"/>
                <a:sym typeface="Times New Roman"/>
              </a:rPr>
              <a:t>Transfer of Learning: “</a:t>
            </a:r>
            <a:r>
              <a:rPr lang="en" sz="4200">
                <a:solidFill>
                  <a:srgbClr val="FFFFFF"/>
                </a:solidFill>
                <a:latin typeface="Times New Roman"/>
                <a:ea typeface="Times New Roman"/>
                <a:cs typeface="Times New Roman"/>
                <a:sym typeface="Times New Roman"/>
              </a:rPr>
              <a:t>Transfer of learning occurs when learning in one context or with one set of materials impacts on performance in another context or with other related materials.” (Perkins and Salomon)</a:t>
            </a:r>
            <a:endParaRPr sz="4200">
              <a:solidFill>
                <a:srgbClr val="FFFFFF"/>
              </a:solidFill>
              <a:latin typeface="Times New Roman"/>
              <a:ea typeface="Times New Roman"/>
              <a:cs typeface="Times New Roman"/>
              <a:sym typeface="Times New Roman"/>
            </a:endParaRPr>
          </a:p>
          <a:p>
            <a:pPr marL="0" lvl="0" indent="0">
              <a:spcBef>
                <a:spcPts val="0"/>
              </a:spcBef>
              <a:spcAft>
                <a:spcPts val="0"/>
              </a:spcAft>
              <a:buNone/>
            </a:pPr>
            <a:endParaRPr sz="4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subTitle" idx="1"/>
          </p:nvPr>
        </p:nvSpPr>
        <p:spPr>
          <a:xfrm>
            <a:off x="61825" y="0"/>
            <a:ext cx="9001200" cy="5143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3000">
                <a:solidFill>
                  <a:srgbClr val="FFFFFF"/>
                </a:solidFill>
                <a:latin typeface="Times New Roman"/>
                <a:ea typeface="Times New Roman"/>
                <a:cs typeface="Times New Roman"/>
                <a:sym typeface="Times New Roman"/>
              </a:rPr>
              <a:t>We normally acknowledge, however grudgingly, that writing must be taught and continue to be taught from high school to college and perhaps beyond. We accept it, I believe, because we can see writing, and we know that much of the writing we see is not good enough. But we do not see reading. We see some writing about reading, to be sure, </a:t>
            </a:r>
            <a:r>
              <a:rPr lang="en" sz="3100" b="1" i="1">
                <a:solidFill>
                  <a:srgbClr val="FFFFFF"/>
                </a:solidFill>
                <a:latin typeface="Times New Roman"/>
                <a:ea typeface="Times New Roman"/>
                <a:cs typeface="Times New Roman"/>
                <a:sym typeface="Times New Roman"/>
              </a:rPr>
              <a:t>but we do not see reading. I am certain, though, that if we could see it, we would be appalled.  </a:t>
            </a:r>
            <a:r>
              <a:rPr lang="en" sz="3400" b="1" i="1">
                <a:solidFill>
                  <a:srgbClr val="FFFFFF"/>
                </a:solidFill>
                <a:latin typeface="Times New Roman"/>
                <a:ea typeface="Times New Roman"/>
                <a:cs typeface="Times New Roman"/>
                <a:sym typeface="Times New Roman"/>
              </a:rPr>
              <a:t> </a:t>
            </a:r>
            <a:r>
              <a:rPr lang="en" sz="3300" b="1" i="1">
                <a:solidFill>
                  <a:srgbClr val="FFFFFF"/>
                </a:solidFill>
                <a:latin typeface="Times New Roman"/>
                <a:ea typeface="Times New Roman"/>
                <a:cs typeface="Times New Roman"/>
                <a:sym typeface="Times New Roman"/>
              </a:rPr>
              <a:t>                  </a:t>
            </a:r>
            <a:r>
              <a:rPr lang="en" sz="2800" b="1" i="1">
                <a:solidFill>
                  <a:srgbClr val="FFFFFF"/>
                </a:solidFill>
                <a:latin typeface="Times New Roman"/>
                <a:ea typeface="Times New Roman"/>
                <a:cs typeface="Times New Roman"/>
                <a:sym typeface="Times New Roman"/>
              </a:rPr>
              <a:t>                       </a:t>
            </a:r>
            <a:endParaRPr sz="2800" b="1" i="1">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2800">
                <a:solidFill>
                  <a:srgbClr val="FFFFFF"/>
                </a:solidFill>
                <a:latin typeface="Times New Roman"/>
                <a:ea typeface="Times New Roman"/>
                <a:cs typeface="Times New Roman"/>
                <a:sym typeface="Times New Roman"/>
              </a:rPr>
              <a:t>                         	  – </a:t>
            </a:r>
            <a:r>
              <a:rPr lang="en" sz="2700">
                <a:solidFill>
                  <a:srgbClr val="FFFFFF"/>
                </a:solidFill>
                <a:latin typeface="Times New Roman"/>
                <a:ea typeface="Times New Roman"/>
                <a:cs typeface="Times New Roman"/>
                <a:sym typeface="Times New Roman"/>
              </a:rPr>
              <a:t>Robert Scholes</a:t>
            </a:r>
            <a:r>
              <a:rPr lang="en" sz="2800">
                <a:solidFill>
                  <a:srgbClr val="FFFFFF"/>
                </a:solidFill>
                <a:latin typeface="Times New Roman"/>
                <a:ea typeface="Times New Roman"/>
                <a:cs typeface="Times New Roman"/>
                <a:sym typeface="Times New Roman"/>
              </a:rPr>
              <a:t>  (emphasis added)        	</a:t>
            </a:r>
            <a:endParaRPr sz="2800">
              <a:solidFill>
                <a:srgbClr val="FFFFFF"/>
              </a:solidFill>
              <a:latin typeface="Times New Roman"/>
              <a:ea typeface="Times New Roman"/>
              <a:cs typeface="Times New Roman"/>
              <a:sym typeface="Times New Roman"/>
            </a:endParaRPr>
          </a:p>
          <a:p>
            <a:pPr marL="0" lvl="0" indent="0" rtl="0">
              <a:spcBef>
                <a:spcPts val="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0" y="-86625"/>
            <a:ext cx="9144000" cy="3647700"/>
          </a:xfrm>
          <a:prstGeom prst="rect">
            <a:avLst/>
          </a:prstGeom>
        </p:spPr>
        <p:txBody>
          <a:bodyPr spcFirstLastPara="1" wrap="square" lIns="91425" tIns="91425" rIns="91425" bIns="91425" anchor="ctr" anchorCtr="0">
            <a:noAutofit/>
          </a:bodyPr>
          <a:lstStyle/>
          <a:p>
            <a:pPr marL="0" lvl="0" indent="0" rtl="0">
              <a:lnSpc>
                <a:spcPct val="200000"/>
              </a:lnSpc>
              <a:spcBef>
                <a:spcPts val="0"/>
              </a:spcBef>
              <a:spcAft>
                <a:spcPts val="0"/>
              </a:spcAft>
              <a:buNone/>
            </a:pPr>
            <a:endParaRPr sz="2800">
              <a:solidFill>
                <a:srgbClr val="FFFFFF"/>
              </a:solidFill>
              <a:latin typeface="Times New Roman"/>
              <a:ea typeface="Times New Roman"/>
              <a:cs typeface="Times New Roman"/>
              <a:sym typeface="Times New Roman"/>
            </a:endParaRPr>
          </a:p>
          <a:p>
            <a:pPr marL="0" lvl="0" indent="0" rtl="0">
              <a:lnSpc>
                <a:spcPct val="200000"/>
              </a:lnSpc>
              <a:spcBef>
                <a:spcPts val="0"/>
              </a:spcBef>
              <a:spcAft>
                <a:spcPts val="0"/>
              </a:spcAft>
              <a:buNone/>
            </a:pPr>
            <a:endParaRPr sz="2800">
              <a:solidFill>
                <a:srgbClr val="FFFFFF"/>
              </a:solidFill>
              <a:latin typeface="Times New Roman"/>
              <a:ea typeface="Times New Roman"/>
              <a:cs typeface="Times New Roman"/>
              <a:sym typeface="Times New Roman"/>
            </a:endParaRPr>
          </a:p>
          <a:p>
            <a:pPr marL="0" lvl="0" indent="0" rtl="0">
              <a:lnSpc>
                <a:spcPct val="200000"/>
              </a:lnSpc>
              <a:spcBef>
                <a:spcPts val="0"/>
              </a:spcBef>
              <a:spcAft>
                <a:spcPts val="0"/>
              </a:spcAft>
              <a:buNone/>
            </a:pPr>
            <a:endParaRPr sz="28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400" b="1">
                <a:solidFill>
                  <a:srgbClr val="FFFFFF"/>
                </a:solidFill>
                <a:latin typeface="Times New Roman"/>
                <a:ea typeface="Times New Roman"/>
                <a:cs typeface="Times New Roman"/>
                <a:sym typeface="Times New Roman"/>
              </a:rPr>
              <a:t>Annotation as a way to make reading visible and</a:t>
            </a:r>
            <a:endParaRPr sz="3400" b="1">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000">
                <a:solidFill>
                  <a:srgbClr val="FFFFFF"/>
                </a:solidFill>
                <a:latin typeface="Times New Roman"/>
                <a:ea typeface="Times New Roman"/>
                <a:cs typeface="Times New Roman"/>
                <a:sym typeface="Times New Roman"/>
              </a:rPr>
              <a:t>●</a:t>
            </a:r>
            <a:r>
              <a:rPr lang="en" sz="3300">
                <a:solidFill>
                  <a:srgbClr val="FFFFFF"/>
                </a:solidFill>
                <a:latin typeface="Times New Roman"/>
                <a:ea typeface="Times New Roman"/>
                <a:cs typeface="Times New Roman"/>
                <a:sym typeface="Times New Roman"/>
              </a:rPr>
              <a:t>a bridge between reading and writing</a:t>
            </a:r>
            <a:endParaRPr sz="33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3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300">
                <a:solidFill>
                  <a:srgbClr val="FFFFFF"/>
                </a:solidFill>
                <a:latin typeface="Times New Roman"/>
                <a:ea typeface="Times New Roman"/>
                <a:cs typeface="Times New Roman"/>
                <a:sym typeface="Times New Roman"/>
              </a:rPr>
              <a:t>●the initial and preliminary ways that student-readers participate in a scholarly conversation</a:t>
            </a:r>
            <a:endParaRPr sz="33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3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300">
                <a:solidFill>
                  <a:srgbClr val="FFFFFF"/>
                </a:solidFill>
                <a:latin typeface="Times New Roman"/>
                <a:ea typeface="Times New Roman"/>
                <a:cs typeface="Times New Roman"/>
                <a:sym typeface="Times New Roman"/>
              </a:rPr>
              <a:t>●the basis for the more detailed and comprehensive contributions student-readers might be expected to make later on in writing</a:t>
            </a:r>
            <a:endParaRPr sz="3300">
              <a:solidFill>
                <a:srgbClr val="FFFFFF"/>
              </a:solidFill>
              <a:latin typeface="Times New Roman"/>
              <a:ea typeface="Times New Roman"/>
              <a:cs typeface="Times New Roman"/>
              <a:sym typeface="Times New Roman"/>
            </a:endParaRPr>
          </a:p>
          <a:p>
            <a:pPr marL="0" lvl="0" indent="0">
              <a:lnSpc>
                <a:spcPct val="100000"/>
              </a:lnSpc>
              <a:spcBef>
                <a:spcPts val="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98925" y="210200"/>
            <a:ext cx="8926800" cy="48714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4400" b="1">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4400" b="1">
                <a:solidFill>
                  <a:srgbClr val="FFFFFF"/>
                </a:solidFill>
                <a:latin typeface="Times New Roman"/>
                <a:ea typeface="Times New Roman"/>
                <a:cs typeface="Times New Roman"/>
                <a:sym typeface="Times New Roman"/>
              </a:rPr>
              <a:t>Some Reading Strategies I Teach</a:t>
            </a:r>
            <a:endParaRPr sz="4400" b="1">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4400" b="1">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3400">
                <a:solidFill>
                  <a:srgbClr val="FFFFFF"/>
                </a:solidFill>
                <a:latin typeface="Times New Roman"/>
                <a:ea typeface="Times New Roman"/>
                <a:cs typeface="Times New Roman"/>
                <a:sym typeface="Times New Roman"/>
              </a:rPr>
              <a:t>●Rhetorical Reading</a:t>
            </a:r>
            <a:endParaRPr sz="340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3400">
                <a:solidFill>
                  <a:srgbClr val="FFFFFF"/>
                </a:solidFill>
                <a:latin typeface="Times New Roman"/>
                <a:ea typeface="Times New Roman"/>
                <a:cs typeface="Times New Roman"/>
                <a:sym typeface="Times New Roman"/>
              </a:rPr>
              <a:t>●Says/Does Approach</a:t>
            </a:r>
            <a:endParaRPr sz="340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3400">
                <a:solidFill>
                  <a:srgbClr val="FFFFFF"/>
                </a:solidFill>
                <a:latin typeface="Times New Roman"/>
                <a:ea typeface="Times New Roman"/>
                <a:cs typeface="Times New Roman"/>
                <a:sym typeface="Times New Roman"/>
              </a:rPr>
              <a:t>●Believing/Doubting Game</a:t>
            </a:r>
            <a:endParaRPr sz="340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3400">
                <a:solidFill>
                  <a:srgbClr val="FFFFFF"/>
                </a:solidFill>
                <a:latin typeface="Times New Roman"/>
                <a:ea typeface="Times New Roman"/>
                <a:cs typeface="Times New Roman"/>
                <a:sym typeface="Times New Roman"/>
              </a:rPr>
              <a:t>●Reading Like a Writer (popularized by Bunn)</a:t>
            </a:r>
            <a:endParaRPr sz="340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3400">
                <a:solidFill>
                  <a:srgbClr val="FFFFFF"/>
                </a:solidFill>
                <a:latin typeface="Times New Roman"/>
                <a:ea typeface="Times New Roman"/>
                <a:cs typeface="Times New Roman"/>
                <a:sym typeface="Times New Roman"/>
              </a:rPr>
              <a:t>●Reading for Credibility</a:t>
            </a:r>
            <a:endParaRPr sz="3400">
              <a:solidFill>
                <a:srgbClr val="FFFFFF"/>
              </a:solidFill>
              <a:latin typeface="Times New Roman"/>
              <a:ea typeface="Times New Roman"/>
              <a:cs typeface="Times New Roman"/>
              <a:sym typeface="Times New Roman"/>
            </a:endParaRPr>
          </a:p>
          <a:p>
            <a:pPr marL="0" lvl="0" indent="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50" y="-74175"/>
            <a:ext cx="9144000" cy="5217600"/>
          </a:xfrm>
          <a:prstGeom prst="rect">
            <a:avLst/>
          </a:prstGeom>
        </p:spPr>
        <p:txBody>
          <a:bodyPr spcFirstLastPara="1" wrap="square" lIns="91425" tIns="91425" rIns="91425" bIns="91425" anchor="ctr" anchorCtr="0">
            <a:noAutofit/>
          </a:bodyPr>
          <a:lstStyle/>
          <a:p>
            <a:pPr marL="0" lvl="0" indent="0" rtl="0">
              <a:lnSpc>
                <a:spcPct val="115000"/>
              </a:lnSpc>
              <a:spcBef>
                <a:spcPts val="1600"/>
              </a:spcBef>
              <a:spcAft>
                <a:spcPts val="0"/>
              </a:spcAft>
              <a:buNone/>
            </a:pPr>
            <a:r>
              <a:rPr lang="en" sz="2800" b="1">
                <a:solidFill>
                  <a:srgbClr val="FFFFFF"/>
                </a:solidFill>
                <a:latin typeface="Times New Roman"/>
                <a:ea typeface="Times New Roman"/>
                <a:cs typeface="Times New Roman"/>
                <a:sym typeface="Times New Roman"/>
              </a:rPr>
              <a:t>Transfer of Learning: “</a:t>
            </a:r>
            <a:r>
              <a:rPr lang="en" sz="2800">
                <a:solidFill>
                  <a:srgbClr val="FFFFFF"/>
                </a:solidFill>
                <a:latin typeface="Times New Roman"/>
                <a:ea typeface="Times New Roman"/>
                <a:cs typeface="Times New Roman"/>
                <a:sym typeface="Times New Roman"/>
              </a:rPr>
              <a:t>Transfer of learning occurs when learning in one context or with one set of materials impacts on performance in another context or with other related materials.” (Perkins and Salomon)</a:t>
            </a:r>
            <a:endParaRPr sz="2800">
              <a:solidFill>
                <a:srgbClr val="FFFFFF"/>
              </a:solidFill>
              <a:latin typeface="Times New Roman"/>
              <a:ea typeface="Times New Roman"/>
              <a:cs typeface="Times New Roman"/>
              <a:sym typeface="Times New Roman"/>
            </a:endParaRPr>
          </a:p>
          <a:p>
            <a:pPr marL="0" lvl="0" indent="0" rtl="0">
              <a:lnSpc>
                <a:spcPct val="115000"/>
              </a:lnSpc>
              <a:spcBef>
                <a:spcPts val="1600"/>
              </a:spcBef>
              <a:spcAft>
                <a:spcPts val="0"/>
              </a:spcAft>
              <a:buNone/>
            </a:pPr>
            <a:endParaRPr sz="280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2800" b="1">
                <a:solidFill>
                  <a:srgbClr val="FFFFFF"/>
                </a:solidFill>
                <a:latin typeface="Times New Roman"/>
                <a:ea typeface="Times New Roman"/>
                <a:cs typeface="Times New Roman"/>
                <a:sym typeface="Times New Roman"/>
              </a:rPr>
              <a:t>Bounded Frames</a:t>
            </a:r>
            <a:r>
              <a:rPr lang="en" sz="2800">
                <a:solidFill>
                  <a:srgbClr val="FFFFFF"/>
                </a:solidFill>
                <a:latin typeface="Times New Roman"/>
                <a:ea typeface="Times New Roman"/>
                <a:cs typeface="Times New Roman"/>
                <a:sym typeface="Times New Roman"/>
              </a:rPr>
              <a:t> connect the material only to the current course; do not encourage the transfer of learning.</a:t>
            </a:r>
            <a:endParaRPr sz="280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280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2800" b="1">
                <a:solidFill>
                  <a:srgbClr val="FFFFFF"/>
                </a:solidFill>
                <a:latin typeface="Times New Roman"/>
                <a:ea typeface="Times New Roman"/>
                <a:cs typeface="Times New Roman"/>
                <a:sym typeface="Times New Roman"/>
              </a:rPr>
              <a:t>Expansive Frames </a:t>
            </a:r>
            <a:r>
              <a:rPr lang="en" sz="2800">
                <a:solidFill>
                  <a:srgbClr val="FFFFFF"/>
                </a:solidFill>
                <a:latin typeface="Times New Roman"/>
                <a:ea typeface="Times New Roman"/>
                <a:cs typeface="Times New Roman"/>
                <a:sym typeface="Times New Roman"/>
              </a:rPr>
              <a:t>emphasize the potential for materials to be used in other contexts; encourage the transfer of learning.</a:t>
            </a:r>
            <a:endParaRPr sz="2800">
              <a:solidFill>
                <a:srgbClr val="FFFFFF"/>
              </a:solidFill>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56500" y="61825"/>
            <a:ext cx="9144000" cy="50817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3500">
              <a:solidFill>
                <a:srgbClr val="FFFFFF"/>
              </a:solidFill>
              <a:latin typeface="Times New Roman"/>
              <a:ea typeface="Times New Roman"/>
              <a:cs typeface="Times New Roman"/>
              <a:sym typeface="Times New Roman"/>
            </a:endParaRPr>
          </a:p>
          <a:p>
            <a:pPr marL="0" lvl="0" indent="0" rtl="0">
              <a:lnSpc>
                <a:spcPct val="115000"/>
              </a:lnSpc>
              <a:spcBef>
                <a:spcPts val="0"/>
              </a:spcBef>
              <a:spcAft>
                <a:spcPts val="0"/>
              </a:spcAft>
              <a:buNone/>
            </a:pPr>
            <a:endParaRPr sz="35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4200" b="1">
                <a:solidFill>
                  <a:srgbClr val="FFFFFF"/>
                </a:solidFill>
                <a:latin typeface="Times New Roman"/>
                <a:ea typeface="Times New Roman"/>
                <a:cs typeface="Times New Roman"/>
                <a:sym typeface="Times New Roman"/>
              </a:rPr>
              <a:t>The Mindful Reading Framework</a:t>
            </a:r>
            <a:endParaRPr sz="4200" b="1">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200">
                <a:solidFill>
                  <a:srgbClr val="FFFFFF"/>
                </a:solidFill>
                <a:latin typeface="Times New Roman"/>
                <a:ea typeface="Times New Roman"/>
                <a:cs typeface="Times New Roman"/>
                <a:sym typeface="Times New Roman"/>
              </a:rPr>
              <a:t>•A</a:t>
            </a:r>
            <a:r>
              <a:rPr lang="en" sz="3100">
                <a:solidFill>
                  <a:srgbClr val="FFFFFF"/>
                </a:solidFill>
                <a:latin typeface="Times New Roman"/>
                <a:ea typeface="Times New Roman"/>
                <a:cs typeface="Times New Roman"/>
                <a:sym typeface="Times New Roman"/>
              </a:rPr>
              <a:t>n expansive, metacognitive framework to promote the transfer of learning</a:t>
            </a:r>
            <a:endParaRPr sz="31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1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100">
                <a:solidFill>
                  <a:srgbClr val="FFFFFF"/>
                </a:solidFill>
                <a:latin typeface="Times New Roman"/>
                <a:ea typeface="Times New Roman"/>
                <a:cs typeface="Times New Roman"/>
                <a:sym typeface="Times New Roman"/>
              </a:rPr>
              <a:t>•A framework in which to teach the range of reading strategies an instructor chooses</a:t>
            </a:r>
            <a:endParaRPr sz="31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1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100">
                <a:solidFill>
                  <a:srgbClr val="FFFFFF"/>
                </a:solidFill>
                <a:latin typeface="Times New Roman"/>
                <a:ea typeface="Times New Roman"/>
                <a:cs typeface="Times New Roman"/>
                <a:sym typeface="Times New Roman"/>
              </a:rPr>
              <a:t>•A framework that encourages students to regularly reflect on the reading strategies they are using and on themselves as readers</a:t>
            </a:r>
            <a:endParaRPr sz="3100">
              <a:solidFill>
                <a:srgbClr val="FFFFFF"/>
              </a:solidFill>
              <a:latin typeface="Times New Roman"/>
              <a:ea typeface="Times New Roman"/>
              <a:cs typeface="Times New Roman"/>
              <a:sym typeface="Times New Roman"/>
            </a:endParaRPr>
          </a:p>
          <a:p>
            <a:pPr marL="0" lvl="0" indent="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0" y="111275"/>
            <a:ext cx="9144000" cy="49455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endParaRPr sz="3000" b="1">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000" b="1">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000" b="1">
                <a:solidFill>
                  <a:srgbClr val="FFFFFF"/>
                </a:solidFill>
                <a:latin typeface="Times New Roman"/>
                <a:ea typeface="Times New Roman"/>
                <a:cs typeface="Times New Roman"/>
                <a:sym typeface="Times New Roman"/>
              </a:rPr>
              <a:t>From Farmer and Arrington’s (1993) “Apologies and Accommodations: Imitation and the Writing Process”</a:t>
            </a:r>
            <a:endParaRPr sz="3000" b="1">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000" b="1">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600">
                <a:solidFill>
                  <a:srgbClr val="FFFFFF"/>
                </a:solidFill>
                <a:latin typeface="Times New Roman"/>
                <a:ea typeface="Times New Roman"/>
                <a:cs typeface="Times New Roman"/>
                <a:sym typeface="Times New Roman"/>
              </a:rPr>
              <a:t>“Rumors of imitation’s death have been greatly exaggerated” (12).</a:t>
            </a:r>
            <a:endParaRPr sz="36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6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1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1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600">
                <a:solidFill>
                  <a:srgbClr val="FFFFFF"/>
                </a:solidFill>
                <a:latin typeface="Times New Roman"/>
                <a:ea typeface="Times New Roman"/>
                <a:cs typeface="Times New Roman"/>
                <a:sym typeface="Times New Roman"/>
              </a:rPr>
              <a:t>They call for a dialogue about how “imitation might be seriously rethought” (27).</a:t>
            </a:r>
            <a:endParaRPr sz="36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600">
              <a:solidFill>
                <a:srgbClr val="FFFFFF"/>
              </a:solidFill>
              <a:latin typeface="Times New Roman"/>
              <a:ea typeface="Times New Roman"/>
              <a:cs typeface="Times New Roman"/>
              <a:sym typeface="Times New Roman"/>
            </a:endParaRPr>
          </a:p>
          <a:p>
            <a:pPr marL="457200" lvl="0" indent="0" rtl="0">
              <a:lnSpc>
                <a:spcPct val="100000"/>
              </a:lnSpc>
              <a:spcBef>
                <a:spcPts val="0"/>
              </a:spcBef>
              <a:spcAft>
                <a:spcPts val="0"/>
              </a:spcAft>
              <a:buNone/>
            </a:pPr>
            <a:endParaRPr sz="3600">
              <a:solidFill>
                <a:srgbClr val="FFFFFF"/>
              </a:solidFill>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0" y="-259650"/>
            <a:ext cx="9094500" cy="5403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sz="3600" b="1">
              <a:latin typeface="Times New Roman"/>
              <a:ea typeface="Times New Roman"/>
              <a:cs typeface="Times New Roman"/>
              <a:sym typeface="Times New Roman"/>
            </a:endParaRPr>
          </a:p>
          <a:p>
            <a:pPr marL="0" lvl="0" indent="0" rtl="0">
              <a:spcBef>
                <a:spcPts val="0"/>
              </a:spcBef>
              <a:spcAft>
                <a:spcPts val="0"/>
              </a:spcAft>
              <a:buNone/>
            </a:pPr>
            <a:r>
              <a:rPr lang="en" sz="3600" b="1">
                <a:latin typeface="Times New Roman"/>
                <a:ea typeface="Times New Roman"/>
                <a:cs typeface="Times New Roman"/>
                <a:sym typeface="Times New Roman"/>
              </a:rPr>
              <a:t>Sources that expose the use of models in the classroom:</a:t>
            </a:r>
            <a:endParaRPr sz="3600">
              <a:latin typeface="Times New Roman"/>
              <a:ea typeface="Times New Roman"/>
              <a:cs typeface="Times New Roman"/>
              <a:sym typeface="Times New Roman"/>
            </a:endParaRPr>
          </a:p>
          <a:p>
            <a:pPr marL="0" lvl="0" indent="0" rtl="0">
              <a:spcBef>
                <a:spcPts val="0"/>
              </a:spcBef>
              <a:spcAft>
                <a:spcPts val="0"/>
              </a:spcAft>
              <a:buNone/>
            </a:pPr>
            <a:endParaRPr sz="2400">
              <a:latin typeface="Times New Roman"/>
              <a:ea typeface="Times New Roman"/>
              <a:cs typeface="Times New Roman"/>
              <a:sym typeface="Times New Roman"/>
            </a:endParaRPr>
          </a:p>
          <a:p>
            <a:pPr marL="0" lvl="0" indent="0" rtl="0">
              <a:spcBef>
                <a:spcPts val="0"/>
              </a:spcBef>
              <a:spcAft>
                <a:spcPts val="0"/>
              </a:spcAft>
              <a:buNone/>
            </a:pPr>
            <a:r>
              <a:rPr lang="en" sz="2700">
                <a:latin typeface="Times New Roman"/>
                <a:ea typeface="Times New Roman"/>
                <a:cs typeface="Times New Roman"/>
                <a:sym typeface="Times New Roman"/>
              </a:rPr>
              <a:t>Bartholomae and Matway, “The Pittsburgh Study of Writing.” </a:t>
            </a:r>
            <a:endParaRPr sz="2700">
              <a:latin typeface="Times New Roman"/>
              <a:ea typeface="Times New Roman"/>
              <a:cs typeface="Times New Roman"/>
              <a:sym typeface="Times New Roman"/>
            </a:endParaRPr>
          </a:p>
          <a:p>
            <a:pPr marL="0" lvl="0" indent="457200" rtl="0">
              <a:spcBef>
                <a:spcPts val="0"/>
              </a:spcBef>
              <a:spcAft>
                <a:spcPts val="0"/>
              </a:spcAft>
              <a:buNone/>
            </a:pPr>
            <a:r>
              <a:rPr lang="en" sz="2700" i="1">
                <a:latin typeface="Times New Roman"/>
                <a:ea typeface="Times New Roman"/>
                <a:cs typeface="Times New Roman"/>
                <a:sym typeface="Times New Roman"/>
              </a:rPr>
              <a:t>Across the Disciplines</a:t>
            </a:r>
            <a:r>
              <a:rPr lang="en" sz="2700">
                <a:latin typeface="Times New Roman"/>
                <a:ea typeface="Times New Roman"/>
                <a:cs typeface="Times New Roman"/>
                <a:sym typeface="Times New Roman"/>
              </a:rPr>
              <a:t>, 2010.</a:t>
            </a:r>
            <a:endParaRPr sz="2700">
              <a:latin typeface="Times New Roman"/>
              <a:ea typeface="Times New Roman"/>
              <a:cs typeface="Times New Roman"/>
              <a:sym typeface="Times New Roman"/>
            </a:endParaRPr>
          </a:p>
          <a:p>
            <a:pPr marL="0" lvl="0" indent="0" rtl="0">
              <a:spcBef>
                <a:spcPts val="0"/>
              </a:spcBef>
              <a:spcAft>
                <a:spcPts val="0"/>
              </a:spcAft>
              <a:buNone/>
            </a:pPr>
            <a:r>
              <a:rPr lang="en" sz="2700">
                <a:latin typeface="Times New Roman"/>
                <a:ea typeface="Times New Roman"/>
                <a:cs typeface="Times New Roman"/>
                <a:sym typeface="Times New Roman"/>
              </a:rPr>
              <a:t>Bunn, “Motivation and Connection:  Teaching Reading (and </a:t>
            </a:r>
            <a:endParaRPr sz="2700">
              <a:latin typeface="Times New Roman"/>
              <a:ea typeface="Times New Roman"/>
              <a:cs typeface="Times New Roman"/>
              <a:sym typeface="Times New Roman"/>
            </a:endParaRPr>
          </a:p>
          <a:p>
            <a:pPr marL="0" lvl="0" indent="457200" rtl="0">
              <a:spcBef>
                <a:spcPts val="0"/>
              </a:spcBef>
              <a:spcAft>
                <a:spcPts val="0"/>
              </a:spcAft>
              <a:buNone/>
            </a:pPr>
            <a:r>
              <a:rPr lang="en" sz="2700">
                <a:latin typeface="Times New Roman"/>
                <a:ea typeface="Times New Roman"/>
                <a:cs typeface="Times New Roman"/>
                <a:sym typeface="Times New Roman"/>
              </a:rPr>
              <a:t>Writing) in the Composition Classroom.” </a:t>
            </a:r>
            <a:r>
              <a:rPr lang="en" sz="2700" i="1">
                <a:latin typeface="Times New Roman"/>
                <a:ea typeface="Times New Roman"/>
                <a:cs typeface="Times New Roman"/>
                <a:sym typeface="Times New Roman"/>
              </a:rPr>
              <a:t>CCC</a:t>
            </a:r>
            <a:r>
              <a:rPr lang="en" sz="2700">
                <a:latin typeface="Times New Roman"/>
                <a:ea typeface="Times New Roman"/>
                <a:cs typeface="Times New Roman"/>
                <a:sym typeface="Times New Roman"/>
              </a:rPr>
              <a:t>, 2013.</a:t>
            </a:r>
            <a:endParaRPr sz="2700">
              <a:latin typeface="Times New Roman"/>
              <a:ea typeface="Times New Roman"/>
              <a:cs typeface="Times New Roman"/>
              <a:sym typeface="Times New Roman"/>
            </a:endParaRPr>
          </a:p>
          <a:p>
            <a:pPr marL="0" lvl="0" indent="0" rtl="0">
              <a:spcBef>
                <a:spcPts val="0"/>
              </a:spcBef>
              <a:spcAft>
                <a:spcPts val="0"/>
              </a:spcAft>
              <a:buNone/>
            </a:pPr>
            <a:r>
              <a:rPr lang="en" sz="2700">
                <a:latin typeface="Times New Roman"/>
                <a:ea typeface="Times New Roman"/>
                <a:cs typeface="Times New Roman"/>
                <a:sym typeface="Times New Roman"/>
              </a:rPr>
              <a:t>Carillo, </a:t>
            </a:r>
            <a:r>
              <a:rPr lang="en" sz="2700" i="1">
                <a:latin typeface="Times New Roman"/>
                <a:ea typeface="Times New Roman"/>
                <a:cs typeface="Times New Roman"/>
                <a:sym typeface="Times New Roman"/>
              </a:rPr>
              <a:t>Securing a Place for Reading in Composition: The </a:t>
            </a:r>
            <a:endParaRPr sz="2700" i="1">
              <a:latin typeface="Times New Roman"/>
              <a:ea typeface="Times New Roman"/>
              <a:cs typeface="Times New Roman"/>
              <a:sym typeface="Times New Roman"/>
            </a:endParaRPr>
          </a:p>
          <a:p>
            <a:pPr marL="0" lvl="0" indent="457200" rtl="0">
              <a:spcBef>
                <a:spcPts val="0"/>
              </a:spcBef>
              <a:spcAft>
                <a:spcPts val="0"/>
              </a:spcAft>
              <a:buNone/>
            </a:pPr>
            <a:r>
              <a:rPr lang="en" sz="2700" i="1">
                <a:latin typeface="Times New Roman"/>
                <a:ea typeface="Times New Roman"/>
                <a:cs typeface="Times New Roman"/>
                <a:sym typeface="Times New Roman"/>
              </a:rPr>
              <a:t>Importance of Teaching for Transfer</a:t>
            </a:r>
            <a:r>
              <a:rPr lang="en" sz="2700">
                <a:latin typeface="Times New Roman"/>
                <a:ea typeface="Times New Roman"/>
                <a:cs typeface="Times New Roman"/>
                <a:sym typeface="Times New Roman"/>
              </a:rPr>
              <a:t>, 2015.</a:t>
            </a:r>
            <a:endParaRPr sz="2700">
              <a:latin typeface="Times New Roman"/>
              <a:ea typeface="Times New Roman"/>
              <a:cs typeface="Times New Roman"/>
              <a:sym typeface="Times New Roman"/>
            </a:endParaRPr>
          </a:p>
          <a:p>
            <a:pPr marL="0" lvl="0" indent="0" rtl="0">
              <a:spcBef>
                <a:spcPts val="0"/>
              </a:spcBef>
              <a:spcAft>
                <a:spcPts val="0"/>
              </a:spcAft>
              <a:buNone/>
            </a:pPr>
            <a:r>
              <a:rPr lang="en" sz="2700">
                <a:latin typeface="Times New Roman"/>
                <a:ea typeface="Times New Roman"/>
                <a:cs typeface="Times New Roman"/>
                <a:sym typeface="Times New Roman"/>
              </a:rPr>
              <a:t>Jolliffe and Harl, “Studying the ‘Reading Transition’ from High </a:t>
            </a:r>
            <a:endParaRPr sz="2700">
              <a:latin typeface="Times New Roman"/>
              <a:ea typeface="Times New Roman"/>
              <a:cs typeface="Times New Roman"/>
              <a:sym typeface="Times New Roman"/>
            </a:endParaRPr>
          </a:p>
          <a:p>
            <a:pPr marL="457200" lvl="0" indent="0" rtl="0">
              <a:spcBef>
                <a:spcPts val="0"/>
              </a:spcBef>
              <a:spcAft>
                <a:spcPts val="0"/>
              </a:spcAft>
              <a:buNone/>
            </a:pPr>
            <a:r>
              <a:rPr lang="en" sz="2700">
                <a:latin typeface="Times New Roman"/>
                <a:ea typeface="Times New Roman"/>
                <a:cs typeface="Times New Roman"/>
                <a:sym typeface="Times New Roman"/>
              </a:rPr>
              <a:t>School to College: What Are Our Students Reading and Why?” </a:t>
            </a:r>
            <a:r>
              <a:rPr lang="en" sz="2700" i="1">
                <a:latin typeface="Times New Roman"/>
                <a:ea typeface="Times New Roman"/>
                <a:cs typeface="Times New Roman"/>
                <a:sym typeface="Times New Roman"/>
              </a:rPr>
              <a:t>College English</a:t>
            </a:r>
            <a:r>
              <a:rPr lang="en" sz="2700">
                <a:latin typeface="Times New Roman"/>
                <a:ea typeface="Times New Roman"/>
                <a:cs typeface="Times New Roman"/>
                <a:sym typeface="Times New Roman"/>
              </a:rPr>
              <a:t>, 2008.</a:t>
            </a:r>
            <a:endParaRPr sz="2700">
              <a:latin typeface="Times New Roman"/>
              <a:ea typeface="Times New Roman"/>
              <a:cs typeface="Times New Roman"/>
              <a:sym typeface="Times New Roman"/>
            </a:endParaRPr>
          </a:p>
          <a:p>
            <a:pPr marL="0" lvl="0" indent="0">
              <a:spcBef>
                <a:spcPts val="0"/>
              </a:spcBef>
              <a:spcAft>
                <a:spcPts val="0"/>
              </a:spcAft>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Reading is the elephant:  Quantitative evidence</a:t>
            </a:r>
            <a:endParaRPr sz="3000" b="0" i="0" u="none" strike="noStrike" cap="none">
              <a:solidFill>
                <a:schemeClr val="dk2"/>
              </a:solidFill>
              <a:latin typeface="Arial"/>
              <a:ea typeface="Arial"/>
              <a:cs typeface="Arial"/>
              <a:sym typeface="Arial"/>
            </a:endParaRPr>
          </a:p>
        </p:txBody>
      </p:sp>
      <p:sp>
        <p:nvSpPr>
          <p:cNvPr id="258" name="Shape 258"/>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accent1"/>
              </a:buClr>
              <a:buSzPts val="2600"/>
              <a:buFont typeface="Arial"/>
              <a:buChar char="•"/>
            </a:pPr>
            <a:r>
              <a:rPr lang="en" sz="2600" b="0" i="0" u="none" strike="noStrike" cap="none">
                <a:solidFill>
                  <a:schemeClr val="dk1"/>
                </a:solidFill>
                <a:latin typeface="Calibri"/>
                <a:ea typeface="Calibri"/>
                <a:cs typeface="Calibri"/>
                <a:sym typeface="Calibri"/>
              </a:rPr>
              <a:t>“Don’t, Won’t, CAN’T”-TOO big to ignore</a:t>
            </a:r>
            <a:endParaRPr sz="1600"/>
          </a:p>
          <a:p>
            <a:pPr marL="342900" marR="0" lvl="0" indent="-190500" algn="l" rtl="0">
              <a:spcBef>
                <a:spcPts val="640"/>
              </a:spcBef>
              <a:spcAft>
                <a:spcPts val="0"/>
              </a:spcAft>
              <a:buClr>
                <a:schemeClr val="accent1"/>
              </a:buClr>
              <a:buSzPts val="2600"/>
              <a:buFont typeface="Arial"/>
              <a:buChar char="•"/>
            </a:pPr>
            <a:r>
              <a:rPr lang="en" sz="2600" b="0" i="0" u="none" strike="noStrike" cap="none">
                <a:solidFill>
                  <a:schemeClr val="dk1"/>
                </a:solidFill>
                <a:latin typeface="Calibri"/>
                <a:ea typeface="Calibri"/>
                <a:cs typeface="Calibri"/>
                <a:sym typeface="Calibri"/>
              </a:rPr>
              <a:t>ACT 2006, 2017 results—review test!</a:t>
            </a:r>
            <a:endParaRPr sz="2600" b="0" i="0" u="none" strike="noStrike" cap="none">
              <a:solidFill>
                <a:schemeClr val="dk1"/>
              </a:solidFill>
              <a:latin typeface="Calibri"/>
              <a:ea typeface="Calibri"/>
              <a:cs typeface="Calibri"/>
              <a:sym typeface="Calibri"/>
            </a:endParaRPr>
          </a:p>
          <a:p>
            <a:pPr marL="342900" marR="0" lvl="0" indent="-190500" algn="l" rtl="0">
              <a:spcBef>
                <a:spcPts val="640"/>
              </a:spcBef>
              <a:spcAft>
                <a:spcPts val="0"/>
              </a:spcAft>
              <a:buClr>
                <a:schemeClr val="accent1"/>
              </a:buClr>
              <a:buSzPts val="2600"/>
              <a:buFont typeface="Arial"/>
              <a:buChar char="•"/>
            </a:pPr>
            <a:r>
              <a:rPr lang="en" sz="2600" b="0" i="0" u="none" strike="noStrike" cap="none">
                <a:solidFill>
                  <a:schemeClr val="dk1"/>
                </a:solidFill>
                <a:latin typeface="Calibri"/>
                <a:ea typeface="Calibri"/>
                <a:cs typeface="Calibri"/>
                <a:sym typeface="Calibri"/>
              </a:rPr>
              <a:t>Citation Project, 2012</a:t>
            </a:r>
            <a:endParaRPr sz="1600"/>
          </a:p>
          <a:p>
            <a:pPr marL="342900" marR="0" lvl="0" indent="-190500" algn="l" rtl="0">
              <a:spcBef>
                <a:spcPts val="640"/>
              </a:spcBef>
              <a:spcAft>
                <a:spcPts val="0"/>
              </a:spcAft>
              <a:buClr>
                <a:schemeClr val="accent1"/>
              </a:buClr>
              <a:buSzPts val="2600"/>
              <a:buFont typeface="Arial"/>
              <a:buChar char="•"/>
            </a:pPr>
            <a:r>
              <a:rPr lang="en" sz="2600" b="0" i="0" u="none" strike="noStrike" cap="none">
                <a:solidFill>
                  <a:schemeClr val="dk1"/>
                </a:solidFill>
                <a:latin typeface="Calibri"/>
                <a:ea typeface="Calibri"/>
                <a:cs typeface="Calibri"/>
                <a:sym typeface="Calibri"/>
              </a:rPr>
              <a:t>Info literacy—50% pass rate</a:t>
            </a:r>
            <a:endParaRPr sz="1600"/>
          </a:p>
          <a:p>
            <a:pPr marL="342900" marR="0" lvl="0" indent="-190500" algn="l" rtl="0">
              <a:spcBef>
                <a:spcPts val="640"/>
              </a:spcBef>
              <a:spcAft>
                <a:spcPts val="0"/>
              </a:spcAft>
              <a:buClr>
                <a:schemeClr val="accent1"/>
              </a:buClr>
              <a:buSzPts val="2600"/>
              <a:buFont typeface="Arial"/>
              <a:buChar char="•"/>
            </a:pPr>
            <a:r>
              <a:rPr lang="en" sz="2600" b="0" i="0" u="none" strike="noStrike" cap="none">
                <a:solidFill>
                  <a:schemeClr val="dk1"/>
                </a:solidFill>
                <a:latin typeface="Calibri"/>
                <a:ea typeface="Calibri"/>
                <a:cs typeface="Calibri"/>
                <a:sym typeface="Calibri"/>
              </a:rPr>
              <a:t>NAEP– 37% proficient in 2015/63% basic or below basic</a:t>
            </a:r>
            <a:endParaRPr sz="1600"/>
          </a:p>
          <a:p>
            <a:pPr marL="342900" marR="0" lvl="0" indent="-190500" algn="l" rtl="0">
              <a:spcBef>
                <a:spcPts val="640"/>
              </a:spcBef>
              <a:spcAft>
                <a:spcPts val="0"/>
              </a:spcAft>
              <a:buClr>
                <a:schemeClr val="accent1"/>
              </a:buClr>
              <a:buSzPts val="2600"/>
              <a:buFont typeface="Arial"/>
              <a:buChar char="•"/>
            </a:pPr>
            <a:r>
              <a:rPr lang="en" sz="2600" b="0" i="0" u="none" strike="noStrike" cap="none">
                <a:solidFill>
                  <a:schemeClr val="dk1"/>
                </a:solidFill>
                <a:latin typeface="Calibri"/>
                <a:ea typeface="Calibri"/>
                <a:cs typeface="Calibri"/>
                <a:sym typeface="Calibri"/>
              </a:rPr>
              <a:t>PISA-international 2012 8% at top reading proficiency</a:t>
            </a:r>
            <a:endParaRPr sz="26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0" y="0"/>
            <a:ext cx="9144000" cy="50400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4800" b="1">
                <a:solidFill>
                  <a:srgbClr val="FFFFFF"/>
                </a:solidFill>
                <a:latin typeface="Times New Roman"/>
                <a:ea typeface="Times New Roman"/>
                <a:cs typeface="Times New Roman"/>
                <a:sym typeface="Times New Roman"/>
              </a:rPr>
              <a:t>Quintilian on Imitation</a:t>
            </a:r>
            <a:endParaRPr sz="4800" b="1">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000">
                <a:solidFill>
                  <a:srgbClr val="FFFFFF"/>
                </a:solidFill>
                <a:latin typeface="Times New Roman"/>
                <a:ea typeface="Times New Roman"/>
                <a:cs typeface="Times New Roman"/>
                <a:sym typeface="Times New Roman"/>
              </a:rPr>
              <a:t>“First of all, then, imitation is not sufficient on its own. For one thing, only a lazy mind is content with what others have discovered” (10.2.4).</a:t>
            </a:r>
            <a:endParaRPr sz="30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0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000">
                <a:solidFill>
                  <a:srgbClr val="FFFFFF"/>
                </a:solidFill>
                <a:latin typeface="Times New Roman"/>
                <a:ea typeface="Times New Roman"/>
                <a:cs typeface="Times New Roman"/>
                <a:sym typeface="Times New Roman"/>
              </a:rPr>
              <a:t>“And nothing does grow by imitation alone. But if we are not allowed to add to previous achievements, how can we hope for our ideal orator?” (10.2.8-9).</a:t>
            </a:r>
            <a:endParaRPr sz="30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000">
              <a:solidFill>
                <a:srgbClr val="FFFFFF"/>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000">
                <a:solidFill>
                  <a:srgbClr val="FFFFFF"/>
                </a:solidFill>
                <a:latin typeface="Times New Roman"/>
                <a:ea typeface="Times New Roman"/>
                <a:cs typeface="Times New Roman"/>
                <a:sym typeface="Times New Roman"/>
              </a:rPr>
              <a:t>“[The student must] first understand what it is that he is going to imitate, and to know why it is good” (10. 2. 18).</a:t>
            </a:r>
            <a:endParaRPr sz="3000">
              <a:solidFill>
                <a:srgbClr val="FFFFFF"/>
              </a:solidFill>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75" y="0"/>
            <a:ext cx="9144000" cy="2794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2200" i="1">
              <a:latin typeface="Times New Roman"/>
              <a:ea typeface="Times New Roman"/>
              <a:cs typeface="Times New Roman"/>
              <a:sym typeface="Times New Roman"/>
            </a:endParaRPr>
          </a:p>
          <a:p>
            <a:pPr marL="0" lvl="0" indent="0">
              <a:spcBef>
                <a:spcPts val="0"/>
              </a:spcBef>
              <a:spcAft>
                <a:spcPts val="0"/>
              </a:spcAft>
              <a:buNone/>
            </a:pPr>
            <a:endParaRPr sz="2200" i="1">
              <a:latin typeface="Times New Roman"/>
              <a:ea typeface="Times New Roman"/>
              <a:cs typeface="Times New Roman"/>
              <a:sym typeface="Times New Roman"/>
            </a:endParaRPr>
          </a:p>
          <a:p>
            <a:pPr marL="0" lvl="0" indent="0">
              <a:spcBef>
                <a:spcPts val="0"/>
              </a:spcBef>
              <a:spcAft>
                <a:spcPts val="0"/>
              </a:spcAft>
              <a:buNone/>
            </a:pPr>
            <a:endParaRPr sz="2200" i="1">
              <a:latin typeface="Times New Roman"/>
              <a:ea typeface="Times New Roman"/>
              <a:cs typeface="Times New Roman"/>
              <a:sym typeface="Times New Roman"/>
            </a:endParaRPr>
          </a:p>
          <a:p>
            <a:pPr marL="0" lvl="0" indent="0">
              <a:spcBef>
                <a:spcPts val="0"/>
              </a:spcBef>
              <a:spcAft>
                <a:spcPts val="0"/>
              </a:spcAft>
              <a:buNone/>
            </a:pPr>
            <a:endParaRPr sz="2200" i="1">
              <a:latin typeface="Times New Roman"/>
              <a:ea typeface="Times New Roman"/>
              <a:cs typeface="Times New Roman"/>
              <a:sym typeface="Times New Roman"/>
            </a:endParaRPr>
          </a:p>
          <a:p>
            <a:pPr marL="0" lvl="0" indent="0">
              <a:spcBef>
                <a:spcPts val="0"/>
              </a:spcBef>
              <a:spcAft>
                <a:spcPts val="0"/>
              </a:spcAft>
              <a:buNone/>
            </a:pPr>
            <a:endParaRPr sz="2200" i="1">
              <a:latin typeface="Times New Roman"/>
              <a:ea typeface="Times New Roman"/>
              <a:cs typeface="Times New Roman"/>
              <a:sym typeface="Times New Roman"/>
            </a:endParaRPr>
          </a:p>
          <a:p>
            <a:pPr marL="0" lvl="0" indent="0">
              <a:spcBef>
                <a:spcPts val="0"/>
              </a:spcBef>
              <a:spcAft>
                <a:spcPts val="0"/>
              </a:spcAft>
              <a:buNone/>
            </a:pPr>
            <a:endParaRPr sz="2200" i="1">
              <a:latin typeface="Times New Roman"/>
              <a:ea typeface="Times New Roman"/>
              <a:cs typeface="Times New Roman"/>
              <a:sym typeface="Times New Roman"/>
            </a:endParaRPr>
          </a:p>
          <a:p>
            <a:pPr marL="0" lvl="0" indent="0">
              <a:spcBef>
                <a:spcPts val="0"/>
              </a:spcBef>
              <a:spcAft>
                <a:spcPts val="0"/>
              </a:spcAft>
              <a:buNone/>
            </a:pPr>
            <a:endParaRPr sz="2200" i="1">
              <a:latin typeface="Times New Roman"/>
              <a:ea typeface="Times New Roman"/>
              <a:cs typeface="Times New Roman"/>
              <a:sym typeface="Times New Roman"/>
            </a:endParaRPr>
          </a:p>
          <a:p>
            <a:pPr marL="0" lvl="0" indent="0">
              <a:spcBef>
                <a:spcPts val="0"/>
              </a:spcBef>
              <a:spcAft>
                <a:spcPts val="0"/>
              </a:spcAft>
              <a:buNone/>
            </a:pPr>
            <a:endParaRPr sz="2200" i="1">
              <a:latin typeface="Times New Roman"/>
              <a:ea typeface="Times New Roman"/>
              <a:cs typeface="Times New Roman"/>
              <a:sym typeface="Times New Roman"/>
            </a:endParaRPr>
          </a:p>
          <a:p>
            <a:pPr marL="0" lvl="0" indent="0">
              <a:spcBef>
                <a:spcPts val="0"/>
              </a:spcBef>
              <a:spcAft>
                <a:spcPts val="0"/>
              </a:spcAft>
              <a:buNone/>
            </a:pPr>
            <a:endParaRPr sz="2200" i="1">
              <a:latin typeface="Times New Roman"/>
              <a:ea typeface="Times New Roman"/>
              <a:cs typeface="Times New Roman"/>
              <a:sym typeface="Times New Roman"/>
            </a:endParaRPr>
          </a:p>
          <a:p>
            <a:pPr marL="0" lvl="0" indent="0">
              <a:spcBef>
                <a:spcPts val="0"/>
              </a:spcBef>
              <a:spcAft>
                <a:spcPts val="0"/>
              </a:spcAft>
              <a:buNone/>
            </a:pPr>
            <a:r>
              <a:rPr lang="en" sz="2200" i="1">
                <a:latin typeface="Times New Roman"/>
                <a:ea typeface="Times New Roman"/>
                <a:cs typeface="Times New Roman"/>
                <a:sym typeface="Times New Roman"/>
              </a:rPr>
              <a:t>The Washington Post</a:t>
            </a:r>
            <a:r>
              <a:rPr lang="en" sz="2200">
                <a:latin typeface="Times New Roman"/>
                <a:ea typeface="Times New Roman"/>
                <a:cs typeface="Times New Roman"/>
                <a:sym typeface="Times New Roman"/>
              </a:rPr>
              <a:t> uses annotation to provide “context and commentary” for readers. </a:t>
            </a:r>
            <a:r>
              <a:rPr lang="en" sz="2200" i="1">
                <a:latin typeface="Times New Roman"/>
                <a:ea typeface="Times New Roman"/>
                <a:cs typeface="Times New Roman"/>
                <a:sym typeface="Times New Roman"/>
              </a:rPr>
              <a:t>The New York Times </a:t>
            </a:r>
            <a:r>
              <a:rPr lang="en" sz="2200">
                <a:latin typeface="Times New Roman"/>
                <a:ea typeface="Times New Roman"/>
                <a:cs typeface="Times New Roman"/>
                <a:sym typeface="Times New Roman"/>
              </a:rPr>
              <a:t>and other outlets do the same.</a:t>
            </a:r>
            <a:endParaRPr sz="2200">
              <a:latin typeface="Times New Roman"/>
              <a:ea typeface="Times New Roman"/>
              <a:cs typeface="Times New Roman"/>
              <a:sym typeface="Times New Roman"/>
            </a:endParaRPr>
          </a:p>
          <a:p>
            <a:pPr marL="0" lvl="0" indent="0">
              <a:spcBef>
                <a:spcPts val="0"/>
              </a:spcBef>
              <a:spcAft>
                <a:spcPts val="0"/>
              </a:spcAft>
              <a:buNone/>
            </a:pPr>
            <a:endParaRPr sz="2200">
              <a:latin typeface="Times New Roman"/>
              <a:ea typeface="Times New Roman"/>
              <a:cs typeface="Times New Roman"/>
              <a:sym typeface="Times New Roman"/>
            </a:endParaRPr>
          </a:p>
          <a:p>
            <a:pPr marL="0" lvl="0" indent="0">
              <a:spcBef>
                <a:spcPts val="0"/>
              </a:spcBef>
              <a:spcAft>
                <a:spcPts val="0"/>
              </a:spcAft>
              <a:buNone/>
            </a:pPr>
            <a:r>
              <a:rPr lang="en" sz="2200">
                <a:latin typeface="Times New Roman"/>
                <a:ea typeface="Times New Roman"/>
                <a:cs typeface="Times New Roman"/>
                <a:sym typeface="Times New Roman"/>
              </a:rPr>
              <a:t>New York Society Library held a 2015 exhibition “Readers Make their Mark.”</a:t>
            </a:r>
            <a:endParaRPr sz="2200">
              <a:latin typeface="Times New Roman"/>
              <a:ea typeface="Times New Roman"/>
              <a:cs typeface="Times New Roman"/>
              <a:sym typeface="Times New Roman"/>
            </a:endParaRPr>
          </a:p>
          <a:p>
            <a:pPr marL="0" lvl="0" indent="0">
              <a:spcBef>
                <a:spcPts val="0"/>
              </a:spcBef>
              <a:spcAft>
                <a:spcPts val="0"/>
              </a:spcAft>
              <a:buNone/>
            </a:pPr>
            <a:endParaRPr sz="2200">
              <a:latin typeface="Times New Roman"/>
              <a:ea typeface="Times New Roman"/>
              <a:cs typeface="Times New Roman"/>
              <a:sym typeface="Times New Roman"/>
            </a:endParaRPr>
          </a:p>
          <a:p>
            <a:pPr marL="0" lvl="0" indent="0">
              <a:spcBef>
                <a:spcPts val="0"/>
              </a:spcBef>
              <a:spcAft>
                <a:spcPts val="0"/>
              </a:spcAft>
              <a:buNone/>
            </a:pPr>
            <a:r>
              <a:rPr lang="en" sz="2200">
                <a:latin typeface="Times New Roman"/>
                <a:ea typeface="Times New Roman"/>
                <a:cs typeface="Times New Roman"/>
                <a:sym typeface="Times New Roman"/>
              </a:rPr>
              <a:t>Annotated versions of the Constitution and the Declaration of Independence were released in 2009.</a:t>
            </a:r>
            <a:endParaRPr sz="2200">
              <a:latin typeface="Times New Roman"/>
              <a:ea typeface="Times New Roman"/>
              <a:cs typeface="Times New Roman"/>
              <a:sym typeface="Times New Roman"/>
            </a:endParaRPr>
          </a:p>
          <a:p>
            <a:pPr marL="0" lvl="0" indent="0">
              <a:spcBef>
                <a:spcPts val="0"/>
              </a:spcBef>
              <a:spcAft>
                <a:spcPts val="0"/>
              </a:spcAft>
              <a:buNone/>
            </a:pPr>
            <a:endParaRPr sz="2200">
              <a:latin typeface="Times New Roman"/>
              <a:ea typeface="Times New Roman"/>
              <a:cs typeface="Times New Roman"/>
              <a:sym typeface="Times New Roman"/>
            </a:endParaRPr>
          </a:p>
          <a:p>
            <a:pPr marL="0" lvl="0" indent="0">
              <a:spcBef>
                <a:spcPts val="0"/>
              </a:spcBef>
              <a:spcAft>
                <a:spcPts val="0"/>
              </a:spcAft>
              <a:buNone/>
            </a:pPr>
            <a:r>
              <a:rPr lang="en" sz="2200">
                <a:latin typeface="Times New Roman"/>
                <a:ea typeface="Times New Roman"/>
                <a:cs typeface="Times New Roman"/>
                <a:sym typeface="Times New Roman"/>
              </a:rPr>
              <a:t>Websites including </a:t>
            </a:r>
            <a:r>
              <a:rPr lang="en" sz="2200" i="1">
                <a:latin typeface="Times New Roman"/>
                <a:ea typeface="Times New Roman"/>
                <a:cs typeface="Times New Roman"/>
                <a:sym typeface="Times New Roman"/>
              </a:rPr>
              <a:t>Book Traces </a:t>
            </a:r>
            <a:r>
              <a:rPr lang="en" sz="2200">
                <a:latin typeface="Times New Roman"/>
                <a:ea typeface="Times New Roman"/>
                <a:cs typeface="Times New Roman"/>
                <a:sym typeface="Times New Roman"/>
              </a:rPr>
              <a:t>and </a:t>
            </a:r>
            <a:r>
              <a:rPr lang="en" sz="2200" i="1">
                <a:latin typeface="Times New Roman"/>
                <a:ea typeface="Times New Roman"/>
                <a:cs typeface="Times New Roman"/>
                <a:sym typeface="Times New Roman"/>
              </a:rPr>
              <a:t>Annotated Books Online</a:t>
            </a:r>
            <a:r>
              <a:rPr lang="en" sz="2200">
                <a:latin typeface="Times New Roman"/>
                <a:ea typeface="Times New Roman"/>
                <a:cs typeface="Times New Roman"/>
                <a:sym typeface="Times New Roman"/>
              </a:rPr>
              <a:t> track readers’ commentary on books.</a:t>
            </a:r>
            <a:endParaRPr sz="2200">
              <a:latin typeface="Times New Roman"/>
              <a:ea typeface="Times New Roman"/>
              <a:cs typeface="Times New Roman"/>
              <a:sym typeface="Times New Roman"/>
            </a:endParaRPr>
          </a:p>
          <a:p>
            <a:pPr marL="0" lvl="0" indent="0">
              <a:spcBef>
                <a:spcPts val="0"/>
              </a:spcBef>
              <a:spcAft>
                <a:spcPts val="0"/>
              </a:spcAft>
              <a:buNone/>
            </a:pPr>
            <a:endParaRPr sz="2200">
              <a:latin typeface="Times New Roman"/>
              <a:ea typeface="Times New Roman"/>
              <a:cs typeface="Times New Roman"/>
              <a:sym typeface="Times New Roman"/>
            </a:endParaRPr>
          </a:p>
          <a:p>
            <a:pPr marL="0" lvl="0" indent="0">
              <a:spcBef>
                <a:spcPts val="0"/>
              </a:spcBef>
              <a:spcAft>
                <a:spcPts val="0"/>
              </a:spcAft>
              <a:buNone/>
            </a:pPr>
            <a:r>
              <a:rPr lang="en" sz="2200">
                <a:latin typeface="Times New Roman"/>
                <a:ea typeface="Times New Roman"/>
                <a:cs typeface="Times New Roman"/>
                <a:sym typeface="Times New Roman"/>
              </a:rPr>
              <a:t>Kindle boasts “popular highlights” and “public notes” features.</a:t>
            </a:r>
            <a:endParaRPr sz="2200">
              <a:latin typeface="Times New Roman"/>
              <a:ea typeface="Times New Roman"/>
              <a:cs typeface="Times New Roman"/>
              <a:sym typeface="Times New Roman"/>
            </a:endParaRPr>
          </a:p>
          <a:p>
            <a:pPr marL="0" lvl="0" indent="0">
              <a:spcBef>
                <a:spcPts val="0"/>
              </a:spcBef>
              <a:spcAft>
                <a:spcPts val="0"/>
              </a:spcAft>
              <a:buNone/>
            </a:pPr>
            <a:endParaRPr sz="2200">
              <a:latin typeface="Times New Roman"/>
              <a:ea typeface="Times New Roman"/>
              <a:cs typeface="Times New Roman"/>
              <a:sym typeface="Times New Roman"/>
            </a:endParaRPr>
          </a:p>
          <a:p>
            <a:pPr marL="0" lvl="0" indent="0">
              <a:spcBef>
                <a:spcPts val="0"/>
              </a:spcBef>
              <a:spcAft>
                <a:spcPts val="0"/>
              </a:spcAft>
              <a:buNone/>
            </a:pPr>
            <a:r>
              <a:rPr lang="en" sz="2200">
                <a:latin typeface="Times New Roman"/>
                <a:ea typeface="Times New Roman"/>
                <a:cs typeface="Times New Roman"/>
                <a:sym typeface="Times New Roman"/>
              </a:rPr>
              <a:t>Platforms like Genius, i.Annotate, and Diggo let students digitally annotate texts and share their annotations.</a:t>
            </a:r>
            <a:endParaRPr sz="2200">
              <a:latin typeface="Times New Roman"/>
              <a:ea typeface="Times New Roman"/>
              <a:cs typeface="Times New Roman"/>
              <a:sym typeface="Times New Roman"/>
            </a:endParaRPr>
          </a:p>
          <a:p>
            <a:pPr marL="0" lvl="0" indent="0">
              <a:spcBef>
                <a:spcPts val="0"/>
              </a:spcBef>
              <a:spcAft>
                <a:spcPts val="0"/>
              </a:spcAft>
              <a:buNone/>
            </a:pPr>
            <a:r>
              <a:rPr lang="en" sz="2200">
                <a:latin typeface="Times New Roman"/>
                <a:ea typeface="Times New Roman"/>
                <a:cs typeface="Times New Roman"/>
                <a:sym typeface="Times New Roman"/>
              </a:rPr>
              <a:t> </a:t>
            </a:r>
            <a:endParaRPr sz="2200">
              <a:latin typeface="Times New Roman"/>
              <a:ea typeface="Times New Roman"/>
              <a:cs typeface="Times New Roman"/>
              <a:sym typeface="Times New Roman"/>
            </a:endParaRPr>
          </a:p>
          <a:p>
            <a:pPr marL="0" lvl="0" indent="0">
              <a:spcBef>
                <a:spcPts val="0"/>
              </a:spcBef>
              <a:spcAft>
                <a:spcPts val="0"/>
              </a:spcAft>
              <a:buNone/>
            </a:pPr>
            <a:endParaRPr sz="22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a:off x="0" y="0"/>
            <a:ext cx="9144000" cy="514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08" name="Shape 608"/>
          <p:cNvPicPr preferRelativeResize="0"/>
          <p:nvPr/>
        </p:nvPicPr>
        <p:blipFill>
          <a:blip r:embed="rId3">
            <a:alphaModFix/>
          </a:blip>
          <a:stretch>
            <a:fillRect/>
          </a:stretch>
        </p:blipFill>
        <p:spPr>
          <a:xfrm>
            <a:off x="0" y="35719"/>
            <a:ext cx="9144000" cy="507206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50" y="0"/>
            <a:ext cx="9144000" cy="4655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3000"/>
          </a:p>
          <a:p>
            <a:pPr marL="0" lvl="0" indent="0">
              <a:spcBef>
                <a:spcPts val="0"/>
              </a:spcBef>
              <a:spcAft>
                <a:spcPts val="0"/>
              </a:spcAft>
              <a:buNone/>
            </a:pPr>
            <a:endParaRPr/>
          </a:p>
        </p:txBody>
      </p:sp>
      <p:sp>
        <p:nvSpPr>
          <p:cNvPr id="614" name="Shape 614"/>
          <p:cNvSpPr txBox="1"/>
          <p:nvPr/>
        </p:nvSpPr>
        <p:spPr>
          <a:xfrm>
            <a:off x="-100" y="-61825"/>
            <a:ext cx="9144000" cy="15084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700">
                <a:solidFill>
                  <a:schemeClr val="lt1"/>
                </a:solidFill>
                <a:latin typeface="Times New Roman"/>
                <a:ea typeface="Times New Roman"/>
                <a:cs typeface="Times New Roman"/>
                <a:sym typeface="Times New Roman"/>
              </a:rPr>
              <a:t>Exercise: </a:t>
            </a:r>
            <a:endParaRPr sz="4700">
              <a:solidFill>
                <a:schemeClr val="lt1"/>
              </a:solidFill>
              <a:latin typeface="Times New Roman"/>
              <a:ea typeface="Times New Roman"/>
              <a:cs typeface="Times New Roman"/>
              <a:sym typeface="Times New Roman"/>
            </a:endParaRPr>
          </a:p>
          <a:p>
            <a:pPr marL="0" lvl="0" indent="0">
              <a:spcBef>
                <a:spcPts val="0"/>
              </a:spcBef>
              <a:spcAft>
                <a:spcPts val="0"/>
              </a:spcAft>
              <a:buNone/>
            </a:pPr>
            <a:r>
              <a:rPr lang="en" sz="3300" u="sng">
                <a:solidFill>
                  <a:schemeClr val="lt1"/>
                </a:solidFill>
                <a:latin typeface="Times New Roman"/>
                <a:ea typeface="Times New Roman"/>
                <a:cs typeface="Times New Roman"/>
                <a:sym typeface="Times New Roman"/>
              </a:rPr>
              <a:t>LEARNING ABOUT YOURSELF AS A READER</a:t>
            </a:r>
            <a:r>
              <a:rPr lang="en" sz="3300">
                <a:solidFill>
                  <a:schemeClr val="lt1"/>
                </a:solidFill>
                <a:latin typeface="Times New Roman"/>
                <a:ea typeface="Times New Roman"/>
                <a:cs typeface="Times New Roman"/>
                <a:sym typeface="Times New Roman"/>
              </a:rPr>
              <a:t> </a:t>
            </a:r>
            <a:endParaRPr sz="3300">
              <a:solidFill>
                <a:schemeClr val="lt1"/>
              </a:solidFill>
              <a:latin typeface="Times New Roman"/>
              <a:ea typeface="Times New Roman"/>
              <a:cs typeface="Times New Roman"/>
              <a:sym typeface="Times New Roman"/>
            </a:endParaRPr>
          </a:p>
          <a:p>
            <a:pPr marL="0" lvl="0" indent="0">
              <a:spcBef>
                <a:spcPts val="0"/>
              </a:spcBef>
              <a:spcAft>
                <a:spcPts val="0"/>
              </a:spcAft>
              <a:buNone/>
            </a:pPr>
            <a:r>
              <a:rPr lang="en" sz="4800">
                <a:solidFill>
                  <a:schemeClr val="lt1"/>
                </a:solidFill>
                <a:latin typeface="Times New Roman"/>
                <a:ea typeface="Times New Roman"/>
                <a:cs typeface="Times New Roman"/>
                <a:sym typeface="Times New Roman"/>
              </a:rPr>
              <a:t>In the packet I am distributing are two individual readings (stapled together). Read them both and annotate them as you would under regular circumstances. </a:t>
            </a:r>
            <a:endParaRPr sz="4800">
              <a:solidFill>
                <a:schemeClr val="lt1"/>
              </a:solidFill>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0" y="61800"/>
            <a:ext cx="9144000" cy="50199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None/>
            </a:pPr>
            <a:endParaRPr sz="24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4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4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3000" b="1">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3000" b="1">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3000" b="1">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3000" b="1">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en" sz="4600" b="1">
                <a:latin typeface="Times New Roman"/>
                <a:ea typeface="Times New Roman"/>
                <a:cs typeface="Times New Roman"/>
                <a:sym typeface="Times New Roman"/>
              </a:rPr>
              <a:t>Using Goldschmidt’s Meta Reading Checklist, track your annotations</a:t>
            </a:r>
            <a:endParaRPr sz="4600" b="1">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3000" b="1">
              <a:latin typeface="Times New Roman"/>
              <a:ea typeface="Times New Roman"/>
              <a:cs typeface="Times New Roman"/>
              <a:sym typeface="Times New Roman"/>
            </a:endParaRPr>
          </a:p>
          <a:p>
            <a:pPr marL="0" lvl="0" indent="0" rtl="0">
              <a:spcBef>
                <a:spcPts val="0"/>
              </a:spcBef>
              <a:spcAft>
                <a:spcPts val="0"/>
              </a:spcAft>
              <a:buNone/>
            </a:pPr>
            <a:r>
              <a:rPr lang="en" sz="4100" b="1">
                <a:latin typeface="Times New Roman"/>
                <a:ea typeface="Times New Roman"/>
                <a:cs typeface="Times New Roman"/>
                <a:sym typeface="Times New Roman"/>
              </a:rPr>
              <a:t>How many annotations fall into the 1st category, the 2nd, the 3rd, and the 4th?</a:t>
            </a:r>
            <a:endParaRPr sz="4100" b="1">
              <a:latin typeface="Times New Roman"/>
              <a:ea typeface="Times New Roman"/>
              <a:cs typeface="Times New Roman"/>
              <a:sym typeface="Times New Roman"/>
            </a:endParaRPr>
          </a:p>
          <a:p>
            <a:pPr marL="0" lvl="0" indent="0" rtl="0">
              <a:spcBef>
                <a:spcPts val="0"/>
              </a:spcBef>
              <a:spcAft>
                <a:spcPts val="0"/>
              </a:spcAft>
              <a:buNone/>
            </a:pPr>
            <a:endParaRPr sz="3200" b="1">
              <a:latin typeface="Times New Roman"/>
              <a:ea typeface="Times New Roman"/>
              <a:cs typeface="Times New Roman"/>
              <a:sym typeface="Times New Roman"/>
            </a:endParaRPr>
          </a:p>
          <a:p>
            <a:pPr marL="0" lvl="0" indent="0" rtl="0">
              <a:spcBef>
                <a:spcPts val="0"/>
              </a:spcBef>
              <a:spcAft>
                <a:spcPts val="0"/>
              </a:spcAft>
              <a:buNone/>
            </a:pPr>
            <a:r>
              <a:rPr lang="en" sz="4100" b="1">
                <a:latin typeface="Times New Roman"/>
                <a:ea typeface="Times New Roman"/>
                <a:cs typeface="Times New Roman"/>
                <a:sym typeface="Times New Roman"/>
              </a:rPr>
              <a:t>What are you learning about yourself as a reader?</a:t>
            </a:r>
            <a:endParaRPr sz="4100" b="1">
              <a:latin typeface="Times New Roman"/>
              <a:ea typeface="Times New Roman"/>
              <a:cs typeface="Times New Roman"/>
              <a:sym typeface="Times New Roman"/>
            </a:endParaRPr>
          </a:p>
          <a:p>
            <a:pPr marL="2743200" lvl="0" indent="457200" rtl="0">
              <a:spcBef>
                <a:spcPts val="0"/>
              </a:spcBef>
              <a:spcAft>
                <a:spcPts val="0"/>
              </a:spcAft>
              <a:buNone/>
            </a:pPr>
            <a:endParaRPr sz="22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2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2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2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2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2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2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200">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0" y="0"/>
            <a:ext cx="9085800" cy="5038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3500">
              <a:latin typeface="Times New Roman"/>
              <a:ea typeface="Times New Roman"/>
              <a:cs typeface="Times New Roman"/>
              <a:sym typeface="Times New Roman"/>
            </a:endParaRPr>
          </a:p>
          <a:p>
            <a:pPr marL="2286000" lvl="0" indent="457200">
              <a:spcBef>
                <a:spcPts val="0"/>
              </a:spcBef>
              <a:spcAft>
                <a:spcPts val="0"/>
              </a:spcAft>
              <a:buNone/>
            </a:pPr>
            <a:r>
              <a:rPr lang="en" sz="3400" b="1">
                <a:latin typeface="Times New Roman"/>
                <a:ea typeface="Times New Roman"/>
                <a:cs typeface="Times New Roman"/>
                <a:sym typeface="Times New Roman"/>
              </a:rPr>
              <a:t>Some Questions</a:t>
            </a:r>
            <a:endParaRPr sz="3400" b="1">
              <a:latin typeface="Times New Roman"/>
              <a:ea typeface="Times New Roman"/>
              <a:cs typeface="Times New Roman"/>
              <a:sym typeface="Times New Roman"/>
            </a:endParaRPr>
          </a:p>
          <a:p>
            <a:pPr marL="0" lvl="0" indent="0">
              <a:spcBef>
                <a:spcPts val="0"/>
              </a:spcBef>
              <a:spcAft>
                <a:spcPts val="0"/>
              </a:spcAft>
              <a:buNone/>
            </a:pPr>
            <a:r>
              <a:rPr lang="en" sz="3400">
                <a:latin typeface="Times New Roman"/>
                <a:ea typeface="Times New Roman"/>
                <a:cs typeface="Times New Roman"/>
                <a:sym typeface="Times New Roman"/>
              </a:rPr>
              <a:t>What struck you about your annotations? </a:t>
            </a:r>
            <a:endParaRPr sz="3400">
              <a:latin typeface="Times New Roman"/>
              <a:ea typeface="Times New Roman"/>
              <a:cs typeface="Times New Roman"/>
              <a:sym typeface="Times New Roman"/>
            </a:endParaRPr>
          </a:p>
          <a:p>
            <a:pPr marL="0" lvl="0" indent="0">
              <a:spcBef>
                <a:spcPts val="0"/>
              </a:spcBef>
              <a:spcAft>
                <a:spcPts val="0"/>
              </a:spcAft>
              <a:buNone/>
            </a:pPr>
            <a:endParaRPr sz="3400">
              <a:latin typeface="Times New Roman"/>
              <a:ea typeface="Times New Roman"/>
              <a:cs typeface="Times New Roman"/>
              <a:sym typeface="Times New Roman"/>
            </a:endParaRPr>
          </a:p>
          <a:p>
            <a:pPr marL="0" lvl="0" indent="0">
              <a:spcBef>
                <a:spcPts val="0"/>
              </a:spcBef>
              <a:spcAft>
                <a:spcPts val="0"/>
              </a:spcAft>
              <a:buNone/>
            </a:pPr>
            <a:r>
              <a:rPr lang="en" sz="3400">
                <a:latin typeface="Times New Roman"/>
                <a:ea typeface="Times New Roman"/>
                <a:cs typeface="Times New Roman"/>
                <a:sym typeface="Times New Roman"/>
              </a:rPr>
              <a:t>How do your annotations on the two pieces compare?</a:t>
            </a:r>
            <a:endParaRPr sz="3400">
              <a:latin typeface="Times New Roman"/>
              <a:ea typeface="Times New Roman"/>
              <a:cs typeface="Times New Roman"/>
              <a:sym typeface="Times New Roman"/>
            </a:endParaRPr>
          </a:p>
          <a:p>
            <a:pPr marL="0" lvl="0" indent="0">
              <a:spcBef>
                <a:spcPts val="0"/>
              </a:spcBef>
              <a:spcAft>
                <a:spcPts val="0"/>
              </a:spcAft>
              <a:buNone/>
            </a:pPr>
            <a:endParaRPr sz="3400">
              <a:latin typeface="Times New Roman"/>
              <a:ea typeface="Times New Roman"/>
              <a:cs typeface="Times New Roman"/>
              <a:sym typeface="Times New Roman"/>
            </a:endParaRPr>
          </a:p>
          <a:p>
            <a:pPr marL="0" lvl="0" indent="0">
              <a:spcBef>
                <a:spcPts val="0"/>
              </a:spcBef>
              <a:spcAft>
                <a:spcPts val="0"/>
              </a:spcAft>
              <a:buNone/>
            </a:pPr>
            <a:r>
              <a:rPr lang="en" sz="3400">
                <a:latin typeface="Times New Roman"/>
                <a:ea typeface="Times New Roman"/>
                <a:cs typeface="Times New Roman"/>
                <a:sym typeface="Times New Roman"/>
              </a:rPr>
              <a:t>Into which category do most of your annotations fall? Does this depend on the piece?</a:t>
            </a:r>
            <a:endParaRPr sz="3400">
              <a:latin typeface="Times New Roman"/>
              <a:ea typeface="Times New Roman"/>
              <a:cs typeface="Times New Roman"/>
              <a:sym typeface="Times New Roman"/>
            </a:endParaRPr>
          </a:p>
          <a:p>
            <a:pPr marL="0" lvl="0" indent="0">
              <a:spcBef>
                <a:spcPts val="0"/>
              </a:spcBef>
              <a:spcAft>
                <a:spcPts val="0"/>
              </a:spcAft>
              <a:buNone/>
            </a:pPr>
            <a:endParaRPr sz="3400">
              <a:latin typeface="Times New Roman"/>
              <a:ea typeface="Times New Roman"/>
              <a:cs typeface="Times New Roman"/>
              <a:sym typeface="Times New Roman"/>
            </a:endParaRPr>
          </a:p>
          <a:p>
            <a:pPr marL="0" lvl="0" indent="0">
              <a:spcBef>
                <a:spcPts val="0"/>
              </a:spcBef>
              <a:spcAft>
                <a:spcPts val="0"/>
              </a:spcAft>
              <a:buNone/>
            </a:pPr>
            <a:r>
              <a:rPr lang="en" sz="3400">
                <a:latin typeface="Times New Roman"/>
                <a:ea typeface="Times New Roman"/>
                <a:cs typeface="Times New Roman"/>
                <a:sym typeface="Times New Roman"/>
              </a:rPr>
              <a:t>What did you learn about yourself as a reader?</a:t>
            </a:r>
            <a:endParaRPr sz="3400">
              <a:latin typeface="Times New Roman"/>
              <a:ea typeface="Times New Roman"/>
              <a:cs typeface="Times New Roman"/>
              <a:sym typeface="Times New Roman"/>
            </a:endParaRPr>
          </a:p>
          <a:p>
            <a:pPr marL="0" lvl="0" indent="0">
              <a:spcBef>
                <a:spcPts val="0"/>
              </a:spcBef>
              <a:spcAft>
                <a:spcPts val="0"/>
              </a:spcAft>
              <a:buNone/>
            </a:pPr>
            <a:endParaRPr sz="3300">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0" y="0"/>
            <a:ext cx="9144000" cy="457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3600" b="1">
              <a:latin typeface="Times New Roman"/>
              <a:ea typeface="Times New Roman"/>
              <a:cs typeface="Times New Roman"/>
              <a:sym typeface="Times New Roman"/>
            </a:endParaRPr>
          </a:p>
          <a:p>
            <a:pPr marL="0" lvl="0" indent="0" algn="ctr">
              <a:spcBef>
                <a:spcPts val="0"/>
              </a:spcBef>
              <a:spcAft>
                <a:spcPts val="0"/>
              </a:spcAft>
              <a:buNone/>
            </a:pPr>
            <a:r>
              <a:rPr lang="en" sz="3600" b="1">
                <a:latin typeface="Times New Roman"/>
                <a:ea typeface="Times New Roman"/>
                <a:cs typeface="Times New Roman"/>
                <a:sym typeface="Times New Roman"/>
              </a:rPr>
              <a:t>RHETORICAL READING EXERCISE</a:t>
            </a:r>
            <a:endParaRPr sz="3600" b="1">
              <a:latin typeface="Times New Roman"/>
              <a:ea typeface="Times New Roman"/>
              <a:cs typeface="Times New Roman"/>
              <a:sym typeface="Times New Roman"/>
            </a:endParaRPr>
          </a:p>
          <a:p>
            <a:pPr marL="457200" lvl="0" indent="457200" algn="ctr" rtl="0">
              <a:spcBef>
                <a:spcPts val="0"/>
              </a:spcBef>
              <a:spcAft>
                <a:spcPts val="0"/>
              </a:spcAft>
              <a:buNone/>
            </a:pPr>
            <a:endParaRPr sz="2700">
              <a:latin typeface="Times New Roman"/>
              <a:ea typeface="Times New Roman"/>
              <a:cs typeface="Times New Roman"/>
              <a:sym typeface="Times New Roman"/>
            </a:endParaRPr>
          </a:p>
          <a:p>
            <a:pPr marL="0" lvl="0" indent="0" algn="ctr" rtl="0">
              <a:spcBef>
                <a:spcPts val="0"/>
              </a:spcBef>
              <a:spcAft>
                <a:spcPts val="0"/>
              </a:spcAft>
              <a:buNone/>
            </a:pPr>
            <a:r>
              <a:rPr lang="en" sz="3500">
                <a:latin typeface="Times New Roman"/>
                <a:ea typeface="Times New Roman"/>
                <a:cs typeface="Times New Roman"/>
                <a:sym typeface="Times New Roman"/>
              </a:rPr>
              <a:t>Rhetorically (re)read the two pieces in your packet. </a:t>
            </a:r>
            <a:endParaRPr sz="3500">
              <a:latin typeface="Times New Roman"/>
              <a:ea typeface="Times New Roman"/>
              <a:cs typeface="Times New Roman"/>
              <a:sym typeface="Times New Roman"/>
            </a:endParaRPr>
          </a:p>
          <a:p>
            <a:pPr marL="0" lvl="0" indent="0" algn="ctr" rtl="0">
              <a:spcBef>
                <a:spcPts val="0"/>
              </a:spcBef>
              <a:spcAft>
                <a:spcPts val="0"/>
              </a:spcAft>
              <a:buNone/>
            </a:pPr>
            <a:endParaRPr sz="3500">
              <a:latin typeface="Times New Roman"/>
              <a:ea typeface="Times New Roman"/>
              <a:cs typeface="Times New Roman"/>
              <a:sym typeface="Times New Roman"/>
            </a:endParaRPr>
          </a:p>
          <a:p>
            <a:pPr marL="0" lvl="0" indent="0" algn="ctr">
              <a:spcBef>
                <a:spcPts val="0"/>
              </a:spcBef>
              <a:spcAft>
                <a:spcPts val="0"/>
              </a:spcAft>
              <a:buNone/>
            </a:pPr>
            <a:r>
              <a:rPr lang="en" sz="3500">
                <a:latin typeface="Times New Roman"/>
                <a:ea typeface="Times New Roman"/>
                <a:cs typeface="Times New Roman"/>
                <a:sym typeface="Times New Roman"/>
              </a:rPr>
              <a:t>Pay attention to the rhetorical elements listed on the following slide. </a:t>
            </a:r>
            <a:endParaRPr sz="3500">
              <a:latin typeface="Times New Roman"/>
              <a:ea typeface="Times New Roman"/>
              <a:cs typeface="Times New Roman"/>
              <a:sym typeface="Times New Roman"/>
            </a:endParaRPr>
          </a:p>
          <a:p>
            <a:pPr marL="0" lvl="0" indent="0" algn="ctr">
              <a:spcBef>
                <a:spcPts val="0"/>
              </a:spcBef>
              <a:spcAft>
                <a:spcPts val="0"/>
              </a:spcAft>
              <a:buNone/>
            </a:pPr>
            <a:r>
              <a:rPr lang="en" sz="3200">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p>
            <a:pPr marL="0" lvl="0" indent="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p:nvPr/>
        </p:nvSpPr>
        <p:spPr>
          <a:xfrm>
            <a:off x="65975" y="0"/>
            <a:ext cx="9144000" cy="4886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800">
                <a:solidFill>
                  <a:schemeClr val="lt1"/>
                </a:solidFill>
                <a:latin typeface="Times New Roman"/>
                <a:ea typeface="Times New Roman"/>
                <a:cs typeface="Times New Roman"/>
                <a:sym typeface="Times New Roman"/>
              </a:rPr>
              <a:t>READING RHETORICALLY</a:t>
            </a:r>
            <a:endParaRPr sz="4800">
              <a:solidFill>
                <a:schemeClr val="lt1"/>
              </a:solidFill>
              <a:latin typeface="Times New Roman"/>
              <a:ea typeface="Times New Roman"/>
              <a:cs typeface="Times New Roman"/>
              <a:sym typeface="Times New Roman"/>
            </a:endParaRPr>
          </a:p>
          <a:p>
            <a:pPr marL="0" lvl="0" indent="0">
              <a:spcBef>
                <a:spcPts val="0"/>
              </a:spcBef>
              <a:spcAft>
                <a:spcPts val="0"/>
              </a:spcAft>
              <a:buNone/>
            </a:pPr>
            <a:r>
              <a:rPr lang="en" sz="3300">
                <a:solidFill>
                  <a:schemeClr val="lt1"/>
                </a:solidFill>
                <a:latin typeface="Times New Roman"/>
                <a:ea typeface="Times New Roman"/>
                <a:cs typeface="Times New Roman"/>
                <a:sym typeface="Times New Roman"/>
              </a:rPr>
              <a:t>1. What is the author’s purpose? </a:t>
            </a:r>
            <a:endParaRPr sz="3300">
              <a:solidFill>
                <a:schemeClr val="lt1"/>
              </a:solidFill>
              <a:latin typeface="Times New Roman"/>
              <a:ea typeface="Times New Roman"/>
              <a:cs typeface="Times New Roman"/>
              <a:sym typeface="Times New Roman"/>
            </a:endParaRPr>
          </a:p>
          <a:p>
            <a:pPr marL="0" lvl="0" indent="0">
              <a:spcBef>
                <a:spcPts val="0"/>
              </a:spcBef>
              <a:spcAft>
                <a:spcPts val="0"/>
              </a:spcAft>
              <a:buNone/>
            </a:pPr>
            <a:r>
              <a:rPr lang="en" sz="3300">
                <a:solidFill>
                  <a:schemeClr val="lt1"/>
                </a:solidFill>
                <a:latin typeface="Times New Roman"/>
                <a:ea typeface="Times New Roman"/>
                <a:cs typeface="Times New Roman"/>
                <a:sym typeface="Times New Roman"/>
              </a:rPr>
              <a:t>2. Who is the intended audience? </a:t>
            </a:r>
            <a:endParaRPr sz="3300">
              <a:solidFill>
                <a:schemeClr val="lt1"/>
              </a:solidFill>
              <a:latin typeface="Times New Roman"/>
              <a:ea typeface="Times New Roman"/>
              <a:cs typeface="Times New Roman"/>
              <a:sym typeface="Times New Roman"/>
            </a:endParaRPr>
          </a:p>
          <a:p>
            <a:pPr marL="0" lvl="0" indent="0">
              <a:spcBef>
                <a:spcPts val="0"/>
              </a:spcBef>
              <a:spcAft>
                <a:spcPts val="0"/>
              </a:spcAft>
              <a:buNone/>
            </a:pPr>
            <a:r>
              <a:rPr lang="en" sz="3300">
                <a:solidFill>
                  <a:schemeClr val="lt1"/>
                </a:solidFill>
                <a:latin typeface="Times New Roman"/>
                <a:ea typeface="Times New Roman"/>
                <a:cs typeface="Times New Roman"/>
                <a:sym typeface="Times New Roman"/>
              </a:rPr>
              <a:t>3. What are the author’s claims? </a:t>
            </a:r>
            <a:endParaRPr sz="3300">
              <a:solidFill>
                <a:schemeClr val="lt1"/>
              </a:solidFill>
              <a:latin typeface="Times New Roman"/>
              <a:ea typeface="Times New Roman"/>
              <a:cs typeface="Times New Roman"/>
              <a:sym typeface="Times New Roman"/>
            </a:endParaRPr>
          </a:p>
          <a:p>
            <a:pPr marL="0" lvl="0" indent="0">
              <a:spcBef>
                <a:spcPts val="0"/>
              </a:spcBef>
              <a:spcAft>
                <a:spcPts val="0"/>
              </a:spcAft>
              <a:buNone/>
            </a:pPr>
            <a:r>
              <a:rPr lang="en" sz="3300">
                <a:solidFill>
                  <a:schemeClr val="lt1"/>
                </a:solidFill>
                <a:latin typeface="Times New Roman"/>
                <a:ea typeface="Times New Roman"/>
                <a:cs typeface="Times New Roman"/>
                <a:sym typeface="Times New Roman"/>
              </a:rPr>
              <a:t>4. What kinds of evidence are used? </a:t>
            </a:r>
            <a:endParaRPr sz="3300">
              <a:solidFill>
                <a:schemeClr val="lt1"/>
              </a:solidFill>
              <a:latin typeface="Times New Roman"/>
              <a:ea typeface="Times New Roman"/>
              <a:cs typeface="Times New Roman"/>
              <a:sym typeface="Times New Roman"/>
            </a:endParaRPr>
          </a:p>
          <a:p>
            <a:pPr marL="0" lvl="0" indent="0">
              <a:spcBef>
                <a:spcPts val="0"/>
              </a:spcBef>
              <a:spcAft>
                <a:spcPts val="0"/>
              </a:spcAft>
              <a:buNone/>
            </a:pPr>
            <a:endParaRPr sz="3300">
              <a:solidFill>
                <a:schemeClr val="lt1"/>
              </a:solidFill>
              <a:latin typeface="Times New Roman"/>
              <a:ea typeface="Times New Roman"/>
              <a:cs typeface="Times New Roman"/>
              <a:sym typeface="Times New Roman"/>
            </a:endParaRPr>
          </a:p>
          <a:p>
            <a:pPr marL="0" lvl="0" indent="0">
              <a:spcBef>
                <a:spcPts val="0"/>
              </a:spcBef>
              <a:spcAft>
                <a:spcPts val="0"/>
              </a:spcAft>
              <a:buNone/>
            </a:pPr>
            <a:r>
              <a:rPr lang="en" sz="3300">
                <a:solidFill>
                  <a:schemeClr val="lt1"/>
                </a:solidFill>
                <a:latin typeface="Times New Roman"/>
                <a:ea typeface="Times New Roman"/>
                <a:cs typeface="Times New Roman"/>
                <a:sym typeface="Times New Roman"/>
              </a:rPr>
              <a:t>Ethos: Appeals to credibility. </a:t>
            </a:r>
            <a:endParaRPr sz="3300">
              <a:solidFill>
                <a:schemeClr val="lt1"/>
              </a:solidFill>
              <a:latin typeface="Times New Roman"/>
              <a:ea typeface="Times New Roman"/>
              <a:cs typeface="Times New Roman"/>
              <a:sym typeface="Times New Roman"/>
            </a:endParaRPr>
          </a:p>
          <a:p>
            <a:pPr marL="0" lvl="0" indent="0">
              <a:spcBef>
                <a:spcPts val="0"/>
              </a:spcBef>
              <a:spcAft>
                <a:spcPts val="0"/>
              </a:spcAft>
              <a:buNone/>
            </a:pPr>
            <a:r>
              <a:rPr lang="en" sz="3300">
                <a:solidFill>
                  <a:schemeClr val="lt1"/>
                </a:solidFill>
                <a:latin typeface="Times New Roman"/>
                <a:ea typeface="Times New Roman"/>
                <a:cs typeface="Times New Roman"/>
                <a:sym typeface="Times New Roman"/>
              </a:rPr>
              <a:t>Pathos: Appeals to emotions.</a:t>
            </a:r>
            <a:endParaRPr sz="3300">
              <a:solidFill>
                <a:schemeClr val="lt1"/>
              </a:solidFill>
              <a:latin typeface="Times New Roman"/>
              <a:ea typeface="Times New Roman"/>
              <a:cs typeface="Times New Roman"/>
              <a:sym typeface="Times New Roman"/>
            </a:endParaRPr>
          </a:p>
          <a:p>
            <a:pPr marL="0" lvl="0" indent="0">
              <a:spcBef>
                <a:spcPts val="0"/>
              </a:spcBef>
              <a:spcAft>
                <a:spcPts val="0"/>
              </a:spcAft>
              <a:buNone/>
            </a:pPr>
            <a:r>
              <a:rPr lang="en" sz="3300">
                <a:solidFill>
                  <a:schemeClr val="lt1"/>
                </a:solidFill>
                <a:latin typeface="Times New Roman"/>
                <a:ea typeface="Times New Roman"/>
                <a:cs typeface="Times New Roman"/>
                <a:sym typeface="Times New Roman"/>
              </a:rPr>
              <a:t>Logos: Appeals to logic. </a:t>
            </a:r>
            <a:endParaRPr sz="3300">
              <a:solidFill>
                <a:schemeClr val="lt1"/>
              </a:solidFill>
              <a:latin typeface="Times New Roman"/>
              <a:ea typeface="Times New Roman"/>
              <a:cs typeface="Times New Roman"/>
              <a:sym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0" y="61825"/>
            <a:ext cx="9063000" cy="5081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3600">
                <a:latin typeface="Times New Roman"/>
                <a:ea typeface="Times New Roman"/>
                <a:cs typeface="Times New Roman"/>
                <a:sym typeface="Times New Roman"/>
              </a:rPr>
              <a:t>QUESTIONS </a:t>
            </a:r>
            <a:endParaRPr sz="36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400">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400">
                <a:latin typeface="Times New Roman"/>
                <a:ea typeface="Times New Roman"/>
                <a:cs typeface="Times New Roman"/>
                <a:sym typeface="Times New Roman"/>
              </a:rPr>
              <a:t>What did rhetorical reading allow you to understand in each piece? </a:t>
            </a:r>
            <a:endParaRPr sz="34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400">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400">
                <a:latin typeface="Times New Roman"/>
                <a:ea typeface="Times New Roman"/>
                <a:cs typeface="Times New Roman"/>
                <a:sym typeface="Times New Roman"/>
              </a:rPr>
              <a:t>What did rhetorical reading prohibit you from understanding in each piece? </a:t>
            </a:r>
            <a:endParaRPr sz="34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400">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400">
                <a:latin typeface="Times New Roman"/>
                <a:ea typeface="Times New Roman"/>
                <a:cs typeface="Times New Roman"/>
                <a:sym typeface="Times New Roman"/>
              </a:rPr>
              <a:t>What limits did you experience while reading in this way? </a:t>
            </a:r>
            <a:endParaRPr sz="3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p:nvPr>
        </p:nvSpPr>
        <p:spPr>
          <a:xfrm>
            <a:off x="0" y="61825"/>
            <a:ext cx="9063000" cy="5081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3600">
              <a:latin typeface="Times New Roman"/>
              <a:ea typeface="Times New Roman"/>
              <a:cs typeface="Times New Roman"/>
              <a:sym typeface="Times New Roman"/>
            </a:endParaRPr>
          </a:p>
          <a:p>
            <a:pPr marL="1371600" lvl="0" indent="457200" algn="l" rtl="0">
              <a:lnSpc>
                <a:spcPct val="100000"/>
              </a:lnSpc>
              <a:spcBef>
                <a:spcPts val="0"/>
              </a:spcBef>
              <a:spcAft>
                <a:spcPts val="0"/>
              </a:spcAft>
              <a:buNone/>
            </a:pPr>
            <a:r>
              <a:rPr lang="en" sz="3600">
                <a:latin typeface="Times New Roman"/>
                <a:ea typeface="Times New Roman"/>
                <a:cs typeface="Times New Roman"/>
                <a:sym typeface="Times New Roman"/>
              </a:rPr>
              <a:t>ADDITIONAL QUESTIONS </a:t>
            </a:r>
            <a:endParaRPr sz="36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2400">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400">
                <a:latin typeface="Times New Roman"/>
                <a:ea typeface="Times New Roman"/>
                <a:cs typeface="Times New Roman"/>
                <a:sym typeface="Times New Roman"/>
              </a:rPr>
              <a:t>What could you do now having rhetorically read the two pieces? </a:t>
            </a:r>
            <a:endParaRPr sz="3400">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400">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 sz="3400">
                <a:latin typeface="Times New Roman"/>
                <a:ea typeface="Times New Roman"/>
                <a:cs typeface="Times New Roman"/>
                <a:sym typeface="Times New Roman"/>
              </a:rPr>
              <a:t>What kind of assignment could you complete in light of your rhetorical reading? A summary? An analysis? Could you compose a similar piece that uses the same writerly techniques?</a:t>
            </a:r>
            <a:endParaRPr sz="3400">
              <a:latin typeface="Times New Roman"/>
              <a:ea typeface="Times New Roman"/>
              <a:cs typeface="Times New Roman"/>
              <a:sym typeface="Times New Roman"/>
            </a:endParaRPr>
          </a:p>
          <a:p>
            <a:pPr marL="0" lvl="0" indent="0" rtl="0">
              <a:lnSpc>
                <a:spcPct val="200000"/>
              </a:lnSpc>
              <a:spcBef>
                <a:spcPts val="0"/>
              </a:spcBef>
              <a:spcAft>
                <a:spcPts val="0"/>
              </a:spcAft>
              <a:buNone/>
            </a:pPr>
            <a:r>
              <a:rPr lang="en" sz="3000">
                <a:solidFill>
                  <a:srgbClr val="000000"/>
                </a:solidFill>
                <a:latin typeface="Times New Roman"/>
                <a:ea typeface="Times New Roman"/>
                <a:cs typeface="Times New Roman"/>
                <a:sym typeface="Times New Roman"/>
              </a:rPr>
              <a:t> </a:t>
            </a:r>
            <a:endParaRPr sz="3000">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sz="31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23653"/>
            <a:ext cx="76200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Citation Project results</a:t>
            </a:r>
            <a:endParaRPr sz="3000" b="0" i="0" u="none" strike="noStrike" cap="none">
              <a:solidFill>
                <a:schemeClr val="dk2"/>
              </a:solidFill>
              <a:latin typeface="Arial"/>
              <a:ea typeface="Arial"/>
              <a:cs typeface="Arial"/>
              <a:sym typeface="Arial"/>
            </a:endParaRPr>
          </a:p>
        </p:txBody>
      </p:sp>
      <p:sp>
        <p:nvSpPr>
          <p:cNvPr id="264" name="Shape 264"/>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accent1"/>
              </a:buClr>
              <a:buSzPts val="2200"/>
              <a:buFont typeface="Arial"/>
              <a:buChar char="•"/>
            </a:pPr>
            <a:r>
              <a:rPr lang="en" sz="2200" b="0" i="0" u="none" strike="noStrike" cap="none">
                <a:solidFill>
                  <a:schemeClr val="dk1"/>
                </a:solidFill>
                <a:latin typeface="Calibri"/>
                <a:ea typeface="Calibri"/>
                <a:cs typeface="Calibri"/>
                <a:sym typeface="Calibri"/>
              </a:rPr>
              <a:t>2000 references from student writing.</a:t>
            </a:r>
            <a:endParaRPr/>
          </a:p>
          <a:p>
            <a:pPr marL="342900" marR="0" lvl="0" indent="-228600" algn="l" rtl="0">
              <a:spcBef>
                <a:spcPts val="440"/>
              </a:spcBef>
              <a:spcAft>
                <a:spcPts val="0"/>
              </a:spcAft>
              <a:buClr>
                <a:schemeClr val="accent1"/>
              </a:buClr>
              <a:buSzPts val="2200"/>
              <a:buFont typeface="Arial"/>
              <a:buChar char="•"/>
            </a:pPr>
            <a:r>
              <a:rPr lang="en" sz="2200" b="0" i="0" u="none" strike="noStrike" cap="none">
                <a:solidFill>
                  <a:schemeClr val="dk1"/>
                </a:solidFill>
                <a:latin typeface="Calibri"/>
                <a:ea typeface="Calibri"/>
                <a:cs typeface="Calibri"/>
                <a:sym typeface="Calibri"/>
              </a:rPr>
              <a:t>only 6% use real summary.  </a:t>
            </a:r>
            <a:endParaRPr/>
          </a:p>
          <a:p>
            <a:pPr marL="342900" marR="0" lvl="0" indent="-228600" algn="l" rtl="0">
              <a:spcBef>
                <a:spcPts val="440"/>
              </a:spcBef>
              <a:spcAft>
                <a:spcPts val="0"/>
              </a:spcAft>
              <a:buClr>
                <a:schemeClr val="accent1"/>
              </a:buClr>
              <a:buSzPts val="2200"/>
              <a:buFont typeface="Arial"/>
              <a:buChar char="•"/>
            </a:pPr>
            <a:r>
              <a:rPr lang="en" sz="2200" b="0" i="0" u="none" strike="noStrike" cap="none">
                <a:solidFill>
                  <a:schemeClr val="dk1"/>
                </a:solidFill>
                <a:latin typeface="Calibri"/>
                <a:ea typeface="Calibri"/>
                <a:cs typeface="Calibri"/>
                <a:sym typeface="Calibri"/>
              </a:rPr>
              <a:t>46% cite from the first page of a source.  </a:t>
            </a:r>
            <a:endParaRPr/>
          </a:p>
          <a:p>
            <a:pPr marL="342900" marR="0" lvl="0" indent="-228600" algn="l" rtl="0">
              <a:spcBef>
                <a:spcPts val="440"/>
              </a:spcBef>
              <a:spcAft>
                <a:spcPts val="0"/>
              </a:spcAft>
              <a:buClr>
                <a:schemeClr val="accent1"/>
              </a:buClr>
              <a:buSzPts val="2200"/>
              <a:buFont typeface="Arial"/>
              <a:buChar char="•"/>
            </a:pPr>
            <a:r>
              <a:rPr lang="en" sz="2200" b="0" i="0" u="none" strike="noStrike" cap="none">
                <a:solidFill>
                  <a:schemeClr val="dk1"/>
                </a:solidFill>
                <a:latin typeface="Calibri"/>
                <a:ea typeface="Calibri"/>
                <a:cs typeface="Calibri"/>
                <a:sym typeface="Calibri"/>
              </a:rPr>
              <a:t>70% from first 2 pages.  </a:t>
            </a:r>
            <a:endParaRPr/>
          </a:p>
          <a:p>
            <a:pPr marL="342900" marR="0" lvl="0" indent="-228600" algn="l" rtl="0">
              <a:spcBef>
                <a:spcPts val="440"/>
              </a:spcBef>
              <a:spcAft>
                <a:spcPts val="0"/>
              </a:spcAft>
              <a:buClr>
                <a:schemeClr val="accent1"/>
              </a:buClr>
              <a:buSzPts val="2200"/>
              <a:buFont typeface="Arial"/>
              <a:buChar char="•"/>
            </a:pPr>
            <a:r>
              <a:rPr lang="en" sz="2200" b="0" i="0" u="none" strike="noStrike" cap="none">
                <a:solidFill>
                  <a:schemeClr val="dk1"/>
                </a:solidFill>
                <a:latin typeface="Calibri"/>
                <a:ea typeface="Calibri"/>
                <a:cs typeface="Calibri"/>
                <a:sym typeface="Calibri"/>
              </a:rPr>
              <a:t>majority of sources cited only once. </a:t>
            </a:r>
            <a:endParaRPr/>
          </a:p>
          <a:p>
            <a:pPr marL="0" marR="0" lvl="0" indent="0" algn="l" rtl="0">
              <a:spcBef>
                <a:spcPts val="44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Shape 649"/>
          <p:cNvPicPr preferRelativeResize="0"/>
          <p:nvPr/>
        </p:nvPicPr>
        <p:blipFill>
          <a:blip r:embed="rId3">
            <a:alphaModFix/>
          </a:blip>
          <a:stretch>
            <a:fillRect/>
          </a:stretch>
        </p:blipFill>
        <p:spPr>
          <a:xfrm>
            <a:off x="0" y="0"/>
            <a:ext cx="9144000" cy="50266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50" y="0"/>
            <a:ext cx="9144000" cy="514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1400"/>
          </a:p>
        </p:txBody>
      </p:sp>
      <p:pic>
        <p:nvPicPr>
          <p:cNvPr id="655" name="Shape 655"/>
          <p:cNvPicPr preferRelativeResize="0"/>
          <p:nvPr/>
        </p:nvPicPr>
        <p:blipFill>
          <a:blip r:embed="rId3">
            <a:alphaModFix/>
          </a:blip>
          <a:stretch>
            <a:fillRect/>
          </a:stretch>
        </p:blipFill>
        <p:spPr>
          <a:xfrm>
            <a:off x="50" y="-11000"/>
            <a:ext cx="9144001" cy="51545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0" y="0"/>
            <a:ext cx="9075300" cy="1026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dirty="0">
              <a:latin typeface="Times New Roman"/>
              <a:ea typeface="Times New Roman"/>
              <a:cs typeface="Times New Roman"/>
              <a:sym typeface="Times New Roman"/>
            </a:endParaRPr>
          </a:p>
          <a:p>
            <a:pPr marL="0" lvl="0" indent="0">
              <a:spcBef>
                <a:spcPts val="0"/>
              </a:spcBef>
              <a:spcAft>
                <a:spcPts val="0"/>
              </a:spcAft>
              <a:buNone/>
            </a:pPr>
            <a:endParaRPr sz="4600" dirty="0">
              <a:latin typeface="Times New Roman"/>
              <a:ea typeface="Times New Roman"/>
              <a:cs typeface="Times New Roman"/>
              <a:sym typeface="Times New Roman"/>
            </a:endParaRPr>
          </a:p>
          <a:p>
            <a:pPr marL="0" lvl="0" indent="0" algn="ctr" rtl="0">
              <a:spcBef>
                <a:spcPts val="0"/>
              </a:spcBef>
              <a:spcAft>
                <a:spcPts val="0"/>
              </a:spcAft>
              <a:buNone/>
            </a:pPr>
            <a:endParaRPr sz="4600" dirty="0">
              <a:latin typeface="Times New Roman"/>
              <a:ea typeface="Times New Roman"/>
              <a:cs typeface="Times New Roman"/>
              <a:sym typeface="Times New Roman"/>
            </a:endParaRPr>
          </a:p>
          <a:p>
            <a:pPr marL="0" lvl="0" indent="0" algn="ctr" rtl="0">
              <a:spcBef>
                <a:spcPts val="0"/>
              </a:spcBef>
              <a:spcAft>
                <a:spcPts val="0"/>
              </a:spcAft>
              <a:buNone/>
            </a:pPr>
            <a:endParaRPr sz="4600" dirty="0">
              <a:latin typeface="Times New Roman"/>
              <a:ea typeface="Times New Roman"/>
              <a:cs typeface="Times New Roman"/>
              <a:sym typeface="Times New Roman"/>
            </a:endParaRPr>
          </a:p>
          <a:p>
            <a:pPr marL="0" lvl="0" indent="0" algn="ctr" rtl="0">
              <a:spcBef>
                <a:spcPts val="0"/>
              </a:spcBef>
              <a:spcAft>
                <a:spcPts val="0"/>
              </a:spcAft>
              <a:buNone/>
            </a:pPr>
            <a:endParaRPr sz="4600" dirty="0">
              <a:latin typeface="Times New Roman"/>
              <a:ea typeface="Times New Roman"/>
              <a:cs typeface="Times New Roman"/>
              <a:sym typeface="Times New Roman"/>
            </a:endParaRPr>
          </a:p>
          <a:p>
            <a:pPr marL="0" lvl="0" indent="0" algn="ctr">
              <a:spcBef>
                <a:spcPts val="0"/>
              </a:spcBef>
              <a:spcAft>
                <a:spcPts val="0"/>
              </a:spcAft>
              <a:buNone/>
            </a:pPr>
            <a:r>
              <a:rPr lang="en" sz="4600" dirty="0">
                <a:latin typeface="Times New Roman"/>
                <a:ea typeface="Times New Roman"/>
                <a:cs typeface="Times New Roman"/>
                <a:sym typeface="Times New Roman"/>
              </a:rPr>
              <a:t>Thank you for listening and participating! </a:t>
            </a:r>
            <a:endParaRPr sz="4600" dirty="0">
              <a:latin typeface="Times New Roman"/>
              <a:ea typeface="Times New Roman"/>
              <a:cs typeface="Times New Roman"/>
              <a:sym typeface="Times New Roman"/>
            </a:endParaRPr>
          </a:p>
          <a:p>
            <a:pPr marL="0" lvl="0" indent="0">
              <a:spcBef>
                <a:spcPts val="0"/>
              </a:spcBef>
              <a:spcAft>
                <a:spcPts val="0"/>
              </a:spcAft>
              <a:buNone/>
            </a:pPr>
            <a:endParaRPr sz="4600" dirty="0">
              <a:latin typeface="Times New Roman"/>
              <a:ea typeface="Times New Roman"/>
              <a:cs typeface="Times New Roman"/>
              <a:sym typeface="Times New Roman"/>
            </a:endParaRPr>
          </a:p>
          <a:p>
            <a:pPr marL="0" lvl="0" indent="0">
              <a:spcBef>
                <a:spcPts val="0"/>
              </a:spcBef>
              <a:spcAft>
                <a:spcPts val="0"/>
              </a:spcAft>
              <a:buNone/>
            </a:pPr>
            <a:r>
              <a:rPr lang="en-US" sz="4600" dirty="0">
                <a:latin typeface="Times New Roman"/>
                <a:ea typeface="Times New Roman"/>
                <a:cs typeface="Times New Roman"/>
                <a:sym typeface="Times New Roman"/>
              </a:rPr>
              <a:t>I hope to see you </a:t>
            </a:r>
            <a:r>
              <a:rPr lang="en-US" sz="4600">
                <a:latin typeface="Times New Roman"/>
                <a:ea typeface="Times New Roman"/>
                <a:cs typeface="Times New Roman"/>
                <a:sym typeface="Times New Roman"/>
              </a:rPr>
              <a:t>in person over </a:t>
            </a:r>
            <a:r>
              <a:rPr lang="en-US" sz="4600" dirty="0">
                <a:latin typeface="Times New Roman"/>
                <a:ea typeface="Times New Roman"/>
                <a:cs typeface="Times New Roman"/>
                <a:sym typeface="Times New Roman"/>
              </a:rPr>
              <a:t>the next few days!</a:t>
            </a:r>
            <a:endParaRPr sz="4600" dirty="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2286000" y="1706129"/>
            <a:ext cx="4572000" cy="13157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 sz="1800">
                <a:solidFill>
                  <a:schemeClr val="dk1"/>
                </a:solidFill>
                <a:latin typeface="Calibri"/>
                <a:ea typeface="Calibri"/>
                <a:cs typeface="Calibri"/>
                <a:sym typeface="Calibri"/>
              </a:rPr>
              <a:t>Thirty-seven percent of twelfth-grade students performed at or above the Proficient level in 2015 on the reading portion of the National Assessment of Educational Progress (NAEP).</a:t>
            </a:r>
            <a:endParaRPr/>
          </a:p>
        </p:txBody>
      </p:sp>
      <p:pic>
        <p:nvPicPr>
          <p:cNvPr id="270" name="Shape 270" descr="A circular chart indicates that 37 percent of twelfth-grade students performed at or above the &lt;em&gt;Proficient&lt;/em&gt; level."/>
          <p:cNvPicPr preferRelativeResize="0"/>
          <p:nvPr/>
        </p:nvPicPr>
        <p:blipFill rotWithShape="1">
          <a:blip r:embed="rId3">
            <a:alphaModFix/>
          </a:blip>
          <a:srcRect/>
          <a:stretch/>
        </p:blipFill>
        <p:spPr>
          <a:xfrm>
            <a:off x="3810000" y="1257300"/>
            <a:ext cx="721519" cy="714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600"/>
              <a:buFont typeface="Arial"/>
              <a:buNone/>
            </a:pPr>
            <a:r>
              <a:rPr lang="en" sz="3000" b="0" i="0" u="none" strike="noStrike" cap="none">
                <a:solidFill>
                  <a:schemeClr val="dk2"/>
                </a:solidFill>
                <a:latin typeface="Arial"/>
                <a:ea typeface="Arial"/>
                <a:cs typeface="Arial"/>
                <a:sym typeface="Arial"/>
              </a:rPr>
              <a:t>Qualitative studies</a:t>
            </a:r>
            <a:endParaRPr sz="3000" b="0" i="0" u="none" strike="noStrike" cap="none">
              <a:solidFill>
                <a:schemeClr val="dk2"/>
              </a:solidFill>
              <a:latin typeface="Arial"/>
              <a:ea typeface="Arial"/>
              <a:cs typeface="Arial"/>
              <a:sym typeface="Arial"/>
            </a:endParaRPr>
          </a:p>
        </p:txBody>
      </p:sp>
      <p:sp>
        <p:nvSpPr>
          <p:cNvPr id="276" name="Shape 276"/>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accent1"/>
              </a:buClr>
              <a:buSzPts val="3000"/>
              <a:buFont typeface="Arial"/>
              <a:buChar char="•"/>
            </a:pPr>
            <a:r>
              <a:rPr lang="en" sz="3000" i="0" u="none" strike="noStrike" cap="none">
                <a:solidFill>
                  <a:schemeClr val="dk1"/>
                </a:solidFill>
                <a:latin typeface="Arial"/>
                <a:ea typeface="Arial"/>
                <a:cs typeface="Arial"/>
                <a:sym typeface="Arial"/>
              </a:rPr>
              <a:t>Head=interviews with students (IL study at U of Washington</a:t>
            </a:r>
            <a:endParaRPr sz="3000">
              <a:latin typeface="Arial"/>
              <a:ea typeface="Arial"/>
              <a:cs typeface="Arial"/>
              <a:sym typeface="Arial"/>
            </a:endParaRPr>
          </a:p>
          <a:p>
            <a:pPr marL="342900" marR="0" lvl="0" indent="-190500" algn="l" rtl="0">
              <a:spcBef>
                <a:spcPts val="720"/>
              </a:spcBef>
              <a:spcAft>
                <a:spcPts val="0"/>
              </a:spcAft>
              <a:buClr>
                <a:schemeClr val="accent1"/>
              </a:buClr>
              <a:buSzPts val="3000"/>
              <a:buFont typeface="Arial"/>
              <a:buChar char="•"/>
            </a:pPr>
            <a:r>
              <a:rPr lang="en" sz="3000" i="0" u="none" strike="noStrike" cap="none">
                <a:solidFill>
                  <a:schemeClr val="dk1"/>
                </a:solidFill>
                <a:latin typeface="Arial"/>
                <a:ea typeface="Arial"/>
                <a:cs typeface="Arial"/>
                <a:sym typeface="Arial"/>
              </a:rPr>
              <a:t>Harris=students in the library (</a:t>
            </a:r>
            <a:r>
              <a:rPr lang="en" sz="3000" i="1" u="none" strike="noStrike" cap="none">
                <a:solidFill>
                  <a:schemeClr val="dk1"/>
                </a:solidFill>
                <a:latin typeface="Arial"/>
                <a:ea typeface="Arial"/>
                <a:cs typeface="Arial"/>
                <a:sym typeface="Arial"/>
              </a:rPr>
              <a:t>I Found It on the Internet</a:t>
            </a:r>
            <a:r>
              <a:rPr lang="en" sz="3000" i="0" u="none" strike="noStrike" cap="none">
                <a:solidFill>
                  <a:schemeClr val="dk1"/>
                </a:solidFill>
                <a:latin typeface="Arial"/>
                <a:ea typeface="Arial"/>
                <a:cs typeface="Arial"/>
                <a:sym typeface="Arial"/>
              </a:rPr>
              <a:t>)</a:t>
            </a:r>
            <a:endParaRPr sz="3000">
              <a:latin typeface="Arial"/>
              <a:ea typeface="Arial"/>
              <a:cs typeface="Arial"/>
              <a:sym typeface="Arial"/>
            </a:endParaRPr>
          </a:p>
          <a:p>
            <a:pPr marL="342900" marR="0" lvl="0" indent="-190500" algn="l" rtl="0">
              <a:spcBef>
                <a:spcPts val="720"/>
              </a:spcBef>
              <a:spcAft>
                <a:spcPts val="0"/>
              </a:spcAft>
              <a:buClr>
                <a:schemeClr val="accent1"/>
              </a:buClr>
              <a:buSzPts val="3000"/>
              <a:buFont typeface="Arial"/>
              <a:buChar char="•"/>
            </a:pPr>
            <a:r>
              <a:rPr lang="en" sz="3000" i="0" u="none" strike="noStrike" cap="none">
                <a:solidFill>
                  <a:schemeClr val="dk1"/>
                </a:solidFill>
                <a:latin typeface="Arial"/>
                <a:ea typeface="Arial"/>
                <a:cs typeface="Arial"/>
                <a:sym typeface="Arial"/>
              </a:rPr>
              <a:t>Stanford study of middle, high school and college students=“appalling”</a:t>
            </a:r>
            <a:endParaRPr sz="30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aining New Employe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TotalTime>
  <Words>3564</Words>
  <Application>Microsoft Office PowerPoint</Application>
  <PresentationFormat>On-screen Show (16:9)</PresentationFormat>
  <Paragraphs>463</Paragraphs>
  <Slides>72</Slides>
  <Notes>72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72</vt:i4>
      </vt:variant>
    </vt:vector>
  </HeadingPairs>
  <TitlesOfParts>
    <vt:vector size="80" baseType="lpstr">
      <vt:lpstr>Georgia</vt:lpstr>
      <vt:lpstr>Roboto</vt:lpstr>
      <vt:lpstr>Arial</vt:lpstr>
      <vt:lpstr>Calibri</vt:lpstr>
      <vt:lpstr>Times New Roman</vt:lpstr>
      <vt:lpstr>Material</vt:lpstr>
      <vt:lpstr>Adjacency</vt:lpstr>
      <vt:lpstr>Training New Employees</vt:lpstr>
      <vt:lpstr>Transforming Writing Pedagogy With a Focus on Reading</vt:lpstr>
      <vt:lpstr>Goals for this workshop:</vt:lpstr>
      <vt:lpstr>A riddle…</vt:lpstr>
      <vt:lpstr>PowerPoint Presentation</vt:lpstr>
      <vt:lpstr>PowerPoint Presentation</vt:lpstr>
      <vt:lpstr>Reading is the elephant:  Quantitative evidence</vt:lpstr>
      <vt:lpstr>Citation Project results</vt:lpstr>
      <vt:lpstr>PowerPoint Presentation</vt:lpstr>
      <vt:lpstr>Qualitative studies</vt:lpstr>
      <vt:lpstr>PowerPoint Presentation</vt:lpstr>
      <vt:lpstr>Implications</vt:lpstr>
      <vt:lpstr>Discussion at tables</vt:lpstr>
      <vt:lpstr>Understanding the psycholinguistic features of reading</vt:lpstr>
      <vt:lpstr>Observation exercise</vt:lpstr>
      <vt:lpstr>PowerPoint Presentation</vt:lpstr>
      <vt:lpstr>The Boat in the Basement</vt:lpstr>
      <vt:lpstr>PowerPoint Presentation</vt:lpstr>
      <vt:lpstr>The Telephone Pole by Charles Baxter</vt:lpstr>
      <vt:lpstr>PowerPoint Presentation</vt:lpstr>
      <vt:lpstr>PowerPoint Presentation</vt:lpstr>
      <vt:lpstr>Draw a picture</vt:lpstr>
      <vt:lpstr>PowerPoint Presentation</vt:lpstr>
      <vt:lpstr>PowerPoint Presentation</vt:lpstr>
      <vt:lpstr>The Marlup</vt:lpstr>
      <vt:lpstr>The nature of reading</vt:lpstr>
      <vt:lpstr>A definition…</vt:lpstr>
      <vt:lpstr>And a goal…</vt:lpstr>
      <vt:lpstr>Discussion at tables</vt:lpstr>
      <vt:lpstr>Strategies for all classes</vt:lpstr>
      <vt:lpstr>PowerPoint Presentation</vt:lpstr>
      <vt:lpstr>Summary:</vt:lpstr>
      <vt:lpstr>Thanks for your attention!</vt:lpstr>
      <vt:lpstr>Reading For Research</vt:lpstr>
      <vt:lpstr>Overview</vt:lpstr>
      <vt:lpstr>Challenges of Reading for Research</vt:lpstr>
      <vt:lpstr>Text Selection Challenges</vt:lpstr>
      <vt:lpstr>Text Interpretation Challenges</vt:lpstr>
      <vt:lpstr> Reading Strategy Challenges </vt:lpstr>
      <vt:lpstr>Small wonder that students…</vt:lpstr>
      <vt:lpstr>What’s a Composition Professor to Do?</vt:lpstr>
      <vt:lpstr>Anchor Reading for Research Pedagogy in Information Literacy Threshold Concepts </vt:lpstr>
      <vt:lpstr>IL Threshold Concept: Research as Inquiry  </vt:lpstr>
      <vt:lpstr>“Research as Inquiry” A Closer Look </vt:lpstr>
      <vt:lpstr>So What is a “Research Product”?</vt:lpstr>
      <vt:lpstr>IL Framework Threshold Concept: Authority Is Constructed and Contextual </vt:lpstr>
      <vt:lpstr> What Does the Nature of Authority Mean for Research Reading and Writing?</vt:lpstr>
      <vt:lpstr>IL Threshold Concept: Searching as Strategic Exploration  </vt:lpstr>
      <vt:lpstr>Fostering Search Literacy</vt:lpstr>
      <vt:lpstr>Scaffolding Reading and Searching Strategically </vt:lpstr>
      <vt:lpstr>          Making Reading Visible Within a Mindful Reading Framework</vt:lpstr>
      <vt:lpstr>Students Are Not Reading Well!  </vt:lpstr>
      <vt:lpstr> Transfer of Learning: “Transfer of learning occurs when learning in one context or with one set of materials impacts on performance in another context or with other related materials.” (Perkins and Salomon) </vt:lpstr>
      <vt:lpstr>PowerPoint Presentation</vt:lpstr>
      <vt:lpstr>   Annotation as a way to make reading visible and ●a bridge between reading and writing  ●the initial and preliminary ways that student-readers participate in a scholarly conversation  ●the basis for the more detailed and comprehensive contributions student-readers might be expected to make later on in writing </vt:lpstr>
      <vt:lpstr> Some Reading Strategies I Teach  ●Rhetorical Reading ●Says/Does Approach ●Believing/Doubting Game ●Reading Like a Writer (popularized by Bunn) ●Reading for Credibility </vt:lpstr>
      <vt:lpstr>Transfer of Learning: “Transfer of learning occurs when learning in one context or with one set of materials impacts on performance in another context or with other related materials.” (Perkins and Salomon)  Bounded Frames connect the material only to the current course; do not encourage the transfer of learning.  Expansive Frames emphasize the potential for materials to be used in other contexts; encourage the transfer of learning.</vt:lpstr>
      <vt:lpstr>  The Mindful Reading Framework •An expansive, metacognitive framework to promote the transfer of learning  •A framework in which to teach the range of reading strategies an instructor chooses  •A framework that encourages students to regularly reflect on the reading strategies they are using and on themselves as readers </vt:lpstr>
      <vt:lpstr>  From Farmer and Arrington’s (1993) “Apologies and Accommodations: Imitation and the Writing Process”  “Rumors of imitation’s death have been greatly exaggerated” (12).    They call for a dialogue about how “imitation might be seriously rethought” (27).  </vt:lpstr>
      <vt:lpstr> Sources that expose the use of models in the classroom:  Bartholomae and Matway, “The Pittsburgh Study of Writing.”  Across the Disciplines, 2010. Bunn, “Motivation and Connection:  Teaching Reading (and  Writing) in the Composition Classroom.” CCC, 2013. Carillo, Securing a Place for Reading in Composition: The  Importance of Teaching for Transfer, 2015. Jolliffe and Harl, “Studying the ‘Reading Transition’ from High  School to College: What Are Our Students Reading and Why?” College English, 2008. </vt:lpstr>
      <vt:lpstr>Quintilian on Imitation “First of all, then, imitation is not sufficient on its own. For one thing, only a lazy mind is content with what others have discovered” (10.2.4).  “And nothing does grow by imitation alone. But if we are not allowed to add to previous achievements, how can we hope for our ideal orator?” (10.2.8-9).  “[The student must] first understand what it is that he is going to imitate, and to know why it is good” (10. 2. 18).</vt:lpstr>
      <vt:lpstr>         The Washington Post uses annotation to provide “context and commentary” for readers. The New York Times and other outlets do the same.  New York Society Library held a 2015 exhibition “Readers Make their Mark.”  Annotated versions of the Constitution and the Declaration of Independence were released in 2009.  Websites including Book Traces and Annotated Books Online track readers’ commentary on books.  Kindle boasts “popular highlights” and “public notes” features.  Platforms like Genius, i.Annotate, and Diggo let students digitally annotate texts and share their annotations.   </vt:lpstr>
      <vt:lpstr>PowerPoint Presentation</vt:lpstr>
      <vt:lpstr> </vt:lpstr>
      <vt:lpstr>       Using Goldschmidt’s Meta Reading Checklist, track your annotations  How many annotations fall into the 1st category, the 2nd, the 3rd, and the 4th?  What are you learning about yourself as a reader?        </vt:lpstr>
      <vt:lpstr> Some Questions What struck you about your annotations?   How do your annotations on the two pieces compare?  Into which category do most of your annotations fall? Does this depend on the piece?  What did you learn about yourself as a reader? </vt:lpstr>
      <vt:lpstr> RHETORICAL READING EXERCISE  Rhetorically (re)read the two pieces in your packet.   Pay attention to the rhetorical elements listed on the following slide.    </vt:lpstr>
      <vt:lpstr>PowerPoint Presentation</vt:lpstr>
      <vt:lpstr>QUESTIONS   What did rhetorical reading allow you to understand in each piece?   What did rhetorical reading prohibit you from understanding in each piece?   What limits did you experience while reading in this way? </vt:lpstr>
      <vt:lpstr> ADDITIONAL QUESTIONS   What could you do now having rhetorically read the two pieces?   What kind of assignment could you complete in light of your rhetorical reading? A summary? An analysis? Could you compose a similar piece that uses the same writerly techniques?   </vt:lpstr>
      <vt:lpstr>PowerPoint Presentation</vt:lpstr>
      <vt:lpstr>PowerPoint Presentation</vt:lpstr>
      <vt:lpstr>     Thank you for listening and participating!   I hope to see you in person over the next few days!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Writing Pedagogy With a Focus on Reading</dc:title>
  <cp:lastModifiedBy>Ellen</cp:lastModifiedBy>
  <cp:revision>1</cp:revision>
  <dcterms:modified xsi:type="dcterms:W3CDTF">2018-03-24T21:08:21Z</dcterms:modified>
</cp:coreProperties>
</file>